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3" r:id="rId4"/>
    <p:sldId id="274" r:id="rId5"/>
    <p:sldId id="275" r:id="rId6"/>
    <p:sldId id="261" r:id="rId7"/>
    <p:sldId id="271" r:id="rId8"/>
    <p:sldId id="281" r:id="rId9"/>
    <p:sldId id="276" r:id="rId10"/>
    <p:sldId id="263" r:id="rId11"/>
    <p:sldId id="277" r:id="rId12"/>
    <p:sldId id="278" r:id="rId13"/>
    <p:sldId id="265" r:id="rId14"/>
    <p:sldId id="266" r:id="rId15"/>
    <p:sldId id="267" r:id="rId16"/>
    <p:sldId id="268" r:id="rId17"/>
    <p:sldId id="269" r:id="rId18"/>
    <p:sldId id="280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212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6B7DD-F74D-8E44-B3DA-546CEF73B1E1}" type="datetimeFigureOut">
              <a:rPr lang="en-US" smtClean="0"/>
              <a:t>2/21/18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8AA41-536B-EC4C-8326-C59A9AFE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6E0AD12-9DF6-3A45-984D-E7794AEC5D2E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DB240C9-0335-8A49-8CA4-7635C2FB7D5F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83EA9F8-8844-7C4B-843F-E71A8CC90537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1C1D341-A5E5-6743-9B6E-463590B9A8E8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83D1FE-4F51-D44A-A743-91C2CCEAEC34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94C4-CDCA-0F44-920B-82D150D72D66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34D6-8132-1E49-BCBD-4044C1A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8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94C4-CDCA-0F44-920B-82D150D72D66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34D6-8132-1E49-BCBD-4044C1A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8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94C4-CDCA-0F44-920B-82D150D72D66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34D6-8132-1E49-BCBD-4044C1A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1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94C4-CDCA-0F44-920B-82D150D72D66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34D6-8132-1E49-BCBD-4044C1A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4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94C4-CDCA-0F44-920B-82D150D72D66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34D6-8132-1E49-BCBD-4044C1A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2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94C4-CDCA-0F44-920B-82D150D72D66}" type="datetimeFigureOut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34D6-8132-1E49-BCBD-4044C1A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94C4-CDCA-0F44-920B-82D150D72D66}" type="datetimeFigureOut">
              <a:rPr lang="en-US" smtClean="0"/>
              <a:t>2/21/18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34D6-8132-1E49-BCBD-4044C1A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2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94C4-CDCA-0F44-920B-82D150D72D66}" type="datetimeFigureOut">
              <a:rPr lang="en-US" smtClean="0"/>
              <a:t>2/21/18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34D6-8132-1E49-BCBD-4044C1A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7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94C4-CDCA-0F44-920B-82D150D72D66}" type="datetimeFigureOut">
              <a:rPr lang="en-US" smtClean="0"/>
              <a:t>2/21/18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34D6-8132-1E49-BCBD-4044C1A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7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94C4-CDCA-0F44-920B-82D150D72D66}" type="datetimeFigureOut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34D6-8132-1E49-BCBD-4044C1A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94C4-CDCA-0F44-920B-82D150D72D66}" type="datetimeFigureOut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34D6-8132-1E49-BCBD-4044C1A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594C4-CDCA-0F44-920B-82D150D72D66}" type="datetimeFigureOut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34D6-8132-1E49-BCBD-4044C1A46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2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Statistical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Overview_2_21_2018_reading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58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arguments for communicative efficiency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068" y="925964"/>
            <a:ext cx="8229600" cy="55027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Ambiguity</a:t>
            </a:r>
          </a:p>
          <a:p>
            <a:pPr marL="457200" lvl="1" indent="0">
              <a:buNone/>
            </a:pPr>
            <a:r>
              <a:rPr lang="en-US" dirty="0" err="1" smtClean="0"/>
              <a:t>Piantadosi</a:t>
            </a:r>
            <a:r>
              <a:rPr lang="en-US" dirty="0" smtClean="0"/>
              <a:t> et al.</a:t>
            </a:r>
          </a:p>
          <a:p>
            <a:pPr marL="914400" lvl="2" indent="0">
              <a:buNone/>
            </a:pPr>
            <a:r>
              <a:rPr lang="en-US" sz="2800" dirty="0" smtClean="0"/>
              <a:t>Requires that people implicitly know frequencies</a:t>
            </a:r>
          </a:p>
          <a:p>
            <a:pPr marL="914400" lvl="2" indent="0">
              <a:buNone/>
            </a:pPr>
            <a:r>
              <a:rPr lang="en-US" sz="2800" dirty="0" smtClean="0"/>
              <a:t>Requires that people use contexts</a:t>
            </a:r>
          </a:p>
          <a:p>
            <a:pPr marL="914400" lvl="2" indent="0">
              <a:buNone/>
            </a:pPr>
            <a:r>
              <a:rPr lang="en-US" sz="2800" dirty="0" smtClean="0"/>
              <a:t>Assumes communicative efficiency requires taking into account mutual effort by speaker and listener</a:t>
            </a:r>
          </a:p>
          <a:p>
            <a:pPr marL="514350" lvl="1" indent="0">
              <a:buNone/>
            </a:pPr>
            <a:endParaRPr lang="en-US" dirty="0" smtClean="0"/>
          </a:p>
          <a:p>
            <a:pPr marL="514350" lvl="1" indent="0">
              <a:buNone/>
            </a:pPr>
            <a:r>
              <a:rPr lang="en-US" dirty="0" smtClean="0"/>
              <a:t>Do people know frequencies?</a:t>
            </a:r>
          </a:p>
          <a:p>
            <a:pPr marL="514350" lvl="1" indent="0">
              <a:buNone/>
            </a:pPr>
            <a:r>
              <a:rPr lang="en-US" dirty="0"/>
              <a:t>	W</a:t>
            </a:r>
            <a:r>
              <a:rPr lang="en-US" dirty="0" smtClean="0"/>
              <a:t>ord frequency effects</a:t>
            </a:r>
          </a:p>
          <a:p>
            <a:pPr marL="514350" lvl="1" indent="0">
              <a:buNone/>
            </a:pPr>
            <a:endParaRPr lang="en-US" dirty="0" smtClean="0"/>
          </a:p>
          <a:p>
            <a:pPr marL="514350" lvl="1" indent="0">
              <a:buNone/>
            </a:pPr>
            <a:r>
              <a:rPr lang="en-US" dirty="0" smtClean="0"/>
              <a:t>Do people use context?</a:t>
            </a:r>
          </a:p>
          <a:p>
            <a:pPr marL="514350" lvl="1" indent="0">
              <a:buNone/>
            </a:pPr>
            <a:r>
              <a:rPr lang="en-US" dirty="0"/>
              <a:t>	C</a:t>
            </a:r>
            <a:r>
              <a:rPr lang="en-US" dirty="0" smtClean="0"/>
              <a:t>ontext effects in language processing</a:t>
            </a:r>
          </a:p>
          <a:p>
            <a:pPr marL="514350" lvl="1" indent="0">
              <a:buNone/>
            </a:pPr>
            <a:endParaRPr lang="en-US" dirty="0" smtClean="0"/>
          </a:p>
          <a:p>
            <a:pPr marL="514350" lvl="1" indent="0">
              <a:buNone/>
            </a:pPr>
            <a:r>
              <a:rPr lang="en-US" dirty="0" smtClean="0"/>
              <a:t>Do speakers care about efficiency?</a:t>
            </a:r>
          </a:p>
          <a:p>
            <a:pPr marL="514350" lvl="1" indent="0">
              <a:buNone/>
            </a:pPr>
            <a:r>
              <a:rPr lang="en-US" dirty="0"/>
              <a:t>	</a:t>
            </a:r>
            <a:r>
              <a:rPr lang="en-US" dirty="0" smtClean="0"/>
              <a:t>Hyper-articulation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4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Bringing context and frequency together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Frequency and contextual diversity</a:t>
            </a:r>
          </a:p>
          <a:p>
            <a:pPr lvl="1"/>
            <a:r>
              <a:rPr lang="en-US" dirty="0" smtClean="0"/>
              <a:t>CD </a:t>
            </a:r>
            <a:r>
              <a:rPr lang="en-US" dirty="0" err="1" smtClean="0"/>
              <a:t>vs</a:t>
            </a:r>
            <a:r>
              <a:rPr lang="en-US" dirty="0" smtClean="0"/>
              <a:t> Frequency in low constraint contexts)</a:t>
            </a:r>
          </a:p>
          <a:p>
            <a:pPr lvl="2"/>
            <a:r>
              <a:rPr lang="en-US" dirty="0" smtClean="0"/>
              <a:t>CD wins</a:t>
            </a:r>
          </a:p>
          <a:p>
            <a:pPr lvl="1"/>
            <a:r>
              <a:rPr lang="en-US" dirty="0" smtClean="0"/>
              <a:t>CD </a:t>
            </a:r>
            <a:r>
              <a:rPr lang="en-US" dirty="0" err="1" smtClean="0"/>
              <a:t>vs</a:t>
            </a:r>
            <a:r>
              <a:rPr lang="en-US" dirty="0" smtClean="0"/>
              <a:t> Frequency in high constraint contexts</a:t>
            </a:r>
          </a:p>
          <a:p>
            <a:pPr lvl="2"/>
            <a:r>
              <a:rPr lang="en-US" dirty="0" smtClean="0"/>
              <a:t>Frequency wins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sz="2400" dirty="0" smtClean="0"/>
              <a:t>Frequency and CD are estimates of predictability</a:t>
            </a:r>
          </a:p>
          <a:p>
            <a:r>
              <a:rPr lang="en-US" dirty="0" smtClean="0"/>
              <a:t>Are people predictors?</a:t>
            </a:r>
          </a:p>
          <a:p>
            <a:pPr lvl="1"/>
            <a:r>
              <a:rPr lang="en-US" dirty="0" smtClean="0"/>
              <a:t>Predictive processing and learning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98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infants an young children statistical learners?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Saffran</a:t>
            </a:r>
            <a:r>
              <a:rPr lang="en-US" dirty="0" smtClean="0"/>
              <a:t>, </a:t>
            </a:r>
            <a:r>
              <a:rPr lang="en-US" dirty="0" err="1" smtClean="0"/>
              <a:t>Aslin</a:t>
            </a:r>
            <a:r>
              <a:rPr lang="en-US" dirty="0" smtClean="0"/>
              <a:t> &amp; Newport (1998)</a:t>
            </a:r>
          </a:p>
          <a:p>
            <a:pPr lvl="1"/>
            <a:r>
              <a:rPr lang="en-US" dirty="0" smtClean="0"/>
              <a:t>Next sequences</a:t>
            </a:r>
            <a:endParaRPr lang="en-US" dirty="0"/>
          </a:p>
          <a:p>
            <a:r>
              <a:rPr lang="en-US" dirty="0" smtClean="0"/>
              <a:t>What are children doing?</a:t>
            </a:r>
          </a:p>
          <a:p>
            <a:pPr lvl="1"/>
            <a:r>
              <a:rPr lang="en-US" dirty="0" smtClean="0"/>
              <a:t>Passive learning (children as sponges)</a:t>
            </a:r>
          </a:p>
          <a:p>
            <a:pPr lvl="1"/>
            <a:r>
              <a:rPr lang="en-US" dirty="0" smtClean="0"/>
              <a:t>Active learning (children engaged in predictive learning</a:t>
            </a:r>
          </a:p>
          <a:p>
            <a:pPr lvl="2"/>
            <a:r>
              <a:rPr lang="en-US" dirty="0" smtClean="0"/>
              <a:t>Attention is directed towards information that informs internal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17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>
            <a:spLocks noChangeArrowheads="1"/>
          </p:cNvSpPr>
          <p:nvPr/>
        </p:nvSpPr>
        <p:spPr bwMode="auto">
          <a:xfrm>
            <a:off x="1295400" y="609600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>
                <a:solidFill>
                  <a:schemeClr val="tx2"/>
                </a:solidFill>
                <a:latin typeface="Helvetica" charset="0"/>
              </a:rPr>
              <a:t>One type of statistic: Transitional Probabilities</a:t>
            </a:r>
            <a:endParaRPr lang="en-US" sz="4000" b="1">
              <a:solidFill>
                <a:schemeClr val="tx2"/>
              </a:solidFill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981200" y="2209800"/>
            <a:ext cx="533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Syllable-to-syllable TPs</a:t>
            </a:r>
            <a:endParaRPr lang="en-US" sz="280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within a word  &gt;  between words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sz="4000" b="1">
              <a:solidFill>
                <a:srgbClr val="FF6600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09600" y="3657600"/>
            <a:ext cx="4800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800">
                <a:latin typeface="Helvetica" charset="0"/>
              </a:rPr>
              <a:t>“</a:t>
            </a:r>
            <a:r>
              <a:rPr lang="en-US" altLang="ja-JP" sz="2800">
                <a:latin typeface="Helvetica" charset="0"/>
              </a:rPr>
              <a:t>Look at the happy baby</a:t>
            </a:r>
            <a:r>
              <a:rPr lang="ja-JP" altLang="en-US" sz="2800">
                <a:latin typeface="Helvetica" charset="0"/>
              </a:rPr>
              <a:t>”</a:t>
            </a:r>
            <a:endParaRPr lang="en-US" altLang="ja-JP" sz="2800">
              <a:latin typeface="Helvetica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800">
                <a:latin typeface="Helvetica" charset="0"/>
              </a:rPr>
              <a:t>“</a:t>
            </a:r>
            <a:r>
              <a:rPr lang="en-US" altLang="ja-JP" sz="2800">
                <a:latin typeface="Helvetica" charset="0"/>
              </a:rPr>
              <a:t>Look at the happy kitty</a:t>
            </a:r>
            <a:r>
              <a:rPr lang="ja-JP" altLang="en-US" sz="2800">
                <a:latin typeface="Helvetica" charset="0"/>
              </a:rPr>
              <a:t>”</a:t>
            </a:r>
            <a:endParaRPr lang="en-US" sz="2800">
              <a:latin typeface="Helvetica" charset="0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486400" y="3657600"/>
            <a:ext cx="2895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Helvetica" charset="0"/>
              </a:rPr>
              <a:t>hap-py &gt; py-bay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Helvetica" charset="0"/>
              </a:rPr>
              <a:t>py-kit &lt; kit-ty</a:t>
            </a:r>
          </a:p>
        </p:txBody>
      </p:sp>
    </p:spTree>
    <p:extLst>
      <p:ext uri="{BB962C8B-B14F-4D97-AF65-F5344CB8AC3E}">
        <p14:creationId xmlns:p14="http://schemas.microsoft.com/office/powerpoint/2010/main" val="325136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/>
      <p:bldP spid="727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 noChangeArrowheads="1"/>
          </p:cNvSpPr>
          <p:nvPr/>
        </p:nvSpPr>
        <p:spPr bwMode="auto">
          <a:xfrm>
            <a:off x="762000" y="14478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3600">
                <a:solidFill>
                  <a:schemeClr val="tx2"/>
                </a:solidFill>
                <a:latin typeface="Helvetica" charset="0"/>
              </a:rPr>
              <a:t>Artificial </a:t>
            </a:r>
            <a:r>
              <a:rPr lang="ja-JP" altLang="en-US" sz="3600">
                <a:solidFill>
                  <a:schemeClr val="tx2"/>
                </a:solidFill>
                <a:latin typeface="Helvetica" charset="0"/>
              </a:rPr>
              <a:t>‘</a:t>
            </a:r>
            <a:r>
              <a:rPr lang="en-US" altLang="ja-JP" sz="3600">
                <a:solidFill>
                  <a:schemeClr val="tx2"/>
                </a:solidFill>
                <a:latin typeface="Helvetica" charset="0"/>
              </a:rPr>
              <a:t>language</a:t>
            </a:r>
            <a:r>
              <a:rPr lang="ja-JP" altLang="en-US" sz="3600">
                <a:solidFill>
                  <a:schemeClr val="tx2"/>
                </a:solidFill>
                <a:latin typeface="Helvetica" charset="0"/>
              </a:rPr>
              <a:t>’</a:t>
            </a:r>
            <a:r>
              <a:rPr lang="en-US" altLang="ja-JP" sz="3600">
                <a:solidFill>
                  <a:schemeClr val="tx2"/>
                </a:solidFill>
                <a:latin typeface="Helvetica" charset="0"/>
              </a:rPr>
              <a:t> consists of concatenated CV syllables</a:t>
            </a:r>
            <a:br>
              <a:rPr lang="en-US" altLang="ja-JP" sz="3600">
                <a:solidFill>
                  <a:schemeClr val="tx2"/>
                </a:solidFill>
                <a:latin typeface="Helvetica" charset="0"/>
              </a:rPr>
            </a:br>
            <a:r>
              <a:rPr lang="en-US" altLang="ja-JP" sz="3600">
                <a:solidFill>
                  <a:schemeClr val="tx2"/>
                </a:solidFill>
                <a:latin typeface="Helvetica" charset="0"/>
              </a:rPr>
              <a:t/>
            </a:r>
            <a:br>
              <a:rPr lang="en-US" altLang="ja-JP" sz="3600">
                <a:solidFill>
                  <a:schemeClr val="tx2"/>
                </a:solidFill>
                <a:latin typeface="Helvetica" charset="0"/>
              </a:rPr>
            </a:br>
            <a:r>
              <a:rPr lang="en-US" altLang="ja-JP" sz="3600">
                <a:solidFill>
                  <a:schemeClr val="tx2"/>
                </a:solidFill>
                <a:latin typeface="Helvetica" charset="0"/>
              </a:rPr>
              <a:t>pabikutibudogolatudaropi…</a:t>
            </a:r>
            <a:r>
              <a:rPr lang="en-US" altLang="ja-JP" sz="4400" i="1">
                <a:solidFill>
                  <a:schemeClr val="tx2"/>
                </a:solidFill>
              </a:rPr>
              <a:t/>
            </a:r>
            <a:br>
              <a:rPr lang="en-US" altLang="ja-JP" sz="4400" i="1">
                <a:solidFill>
                  <a:schemeClr val="tx2"/>
                </a:solidFill>
              </a:rPr>
            </a:br>
            <a:endParaRPr lang="en-US" sz="4400" i="1">
              <a:solidFill>
                <a:schemeClr val="tx2"/>
              </a:solidFill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133600" y="3124200"/>
            <a:ext cx="4800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3200">
                <a:latin typeface="Helvetica" charset="0"/>
              </a:rPr>
              <a:t>pabiku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>
                <a:latin typeface="Helvetica" charset="0"/>
              </a:rPr>
              <a:t>tibudo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>
                <a:latin typeface="Helvetica" charset="0"/>
              </a:rPr>
              <a:t>golatu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>
                <a:latin typeface="Helvetica" charset="0"/>
              </a:rPr>
              <a:t>daropi</a:t>
            </a:r>
            <a:endParaRPr lang="en-US" sz="3200" i="1"/>
          </a:p>
        </p:txBody>
      </p:sp>
    </p:spTree>
    <p:extLst>
      <p:ext uri="{BB962C8B-B14F-4D97-AF65-F5344CB8AC3E}">
        <p14:creationId xmlns:p14="http://schemas.microsoft.com/office/powerpoint/2010/main" val="384817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51181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3627438" y="4854575"/>
            <a:ext cx="2011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Helvetica" charset="0"/>
              </a:rPr>
              <a:t>Test Items</a:t>
            </a:r>
            <a:endParaRPr lang="en-US"/>
          </a:p>
        </p:txBody>
      </p:sp>
      <p:sp>
        <p:nvSpPr>
          <p:cNvPr id="79875" name="Rectangle 5"/>
          <p:cNvSpPr>
            <a:spLocks noChangeArrowheads="1"/>
          </p:cNvSpPr>
          <p:nvPr/>
        </p:nvSpPr>
        <p:spPr bwMode="auto">
          <a:xfrm>
            <a:off x="1905000" y="685800"/>
            <a:ext cx="5562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1905000" y="2209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Helvetica" charset="0"/>
              </a:rPr>
              <a:t>TPs =</a:t>
            </a:r>
            <a:endParaRPr lang="en-US"/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762000" y="76200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Helvetica" charset="0"/>
              </a:rPr>
              <a:t>Design: Saffran, Aslin &amp; Newport (1996)</a:t>
            </a:r>
          </a:p>
        </p:txBody>
      </p:sp>
    </p:spTree>
    <p:extLst>
      <p:ext uri="{BB962C8B-B14F-4D97-AF65-F5344CB8AC3E}">
        <p14:creationId xmlns:p14="http://schemas.microsoft.com/office/powerpoint/2010/main" val="99492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6550025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ext Box 4"/>
          <p:cNvSpPr txBox="1">
            <a:spLocks noChangeArrowheads="1"/>
          </p:cNvSpPr>
          <p:nvPr/>
        </p:nvSpPr>
        <p:spPr bwMode="auto">
          <a:xfrm>
            <a:off x="1524000" y="609600"/>
            <a:ext cx="62484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Helvetica" charset="0"/>
              </a:rPr>
              <a:t>Headturn Preference Procedure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AutoShape 3"/>
          <p:cNvSpPr>
            <a:spLocks noChangeArrowheads="1"/>
          </p:cNvSpPr>
          <p:nvPr/>
        </p:nvSpPr>
        <p:spPr bwMode="auto">
          <a:xfrm>
            <a:off x="3962400" y="1447800"/>
            <a:ext cx="24384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0" name="AutoShape 4"/>
          <p:cNvSpPr>
            <a:spLocks noChangeArrowheads="1"/>
          </p:cNvSpPr>
          <p:nvPr/>
        </p:nvSpPr>
        <p:spPr bwMode="auto">
          <a:xfrm>
            <a:off x="3962400" y="762000"/>
            <a:ext cx="4319588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685800" y="7620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Helvetica" charset="0"/>
              </a:rPr>
              <a:t>Sequence of syllables:  </a:t>
            </a:r>
            <a:r>
              <a:rPr lang="en-US" b="1">
                <a:solidFill>
                  <a:srgbClr val="FF3300"/>
                </a:solidFill>
                <a:latin typeface="Helvetica" charset="0"/>
              </a:rPr>
              <a:t>A</a:t>
            </a:r>
            <a:r>
              <a:rPr lang="en-US">
                <a:latin typeface="Helvetica" charset="0"/>
              </a:rPr>
              <a:t>-</a:t>
            </a:r>
            <a:r>
              <a:rPr lang="en-US" b="1">
                <a:solidFill>
                  <a:srgbClr val="FF3300"/>
                </a:solidFill>
                <a:latin typeface="Helvetica" charset="0"/>
              </a:rPr>
              <a:t>B</a:t>
            </a:r>
            <a:r>
              <a:rPr lang="en-US">
                <a:latin typeface="Helvetica" charset="0"/>
              </a:rPr>
              <a:t>-</a:t>
            </a:r>
            <a:r>
              <a:rPr lang="en-US" b="1">
                <a:solidFill>
                  <a:srgbClr val="FF3300"/>
                </a:solidFill>
                <a:latin typeface="Helvetica" charset="0"/>
              </a:rPr>
              <a:t>C</a:t>
            </a:r>
            <a:r>
              <a:rPr lang="en-US">
                <a:latin typeface="Helvetica" charset="0"/>
              </a:rPr>
              <a:t>-</a:t>
            </a:r>
            <a:r>
              <a:rPr lang="en-US" b="1">
                <a:solidFill>
                  <a:srgbClr val="00CC00"/>
                </a:solidFill>
                <a:latin typeface="Helvetica" charset="0"/>
              </a:rPr>
              <a:t>D</a:t>
            </a:r>
            <a:r>
              <a:rPr lang="en-US">
                <a:latin typeface="Helvetica" charset="0"/>
              </a:rPr>
              <a:t>-</a:t>
            </a:r>
            <a:r>
              <a:rPr lang="en-US" b="1">
                <a:solidFill>
                  <a:srgbClr val="00CC00"/>
                </a:solidFill>
                <a:latin typeface="Helvetica" charset="0"/>
              </a:rPr>
              <a:t>E</a:t>
            </a:r>
            <a:r>
              <a:rPr lang="en-US">
                <a:latin typeface="Helvetica" charset="0"/>
              </a:rPr>
              <a:t>-</a:t>
            </a:r>
            <a:r>
              <a:rPr lang="en-US" b="1">
                <a:solidFill>
                  <a:srgbClr val="00CC00"/>
                </a:solidFill>
                <a:latin typeface="Helvetica" charset="0"/>
              </a:rPr>
              <a:t>F</a:t>
            </a:r>
            <a:r>
              <a:rPr lang="en-US">
                <a:latin typeface="Helvetica" charset="0"/>
              </a:rPr>
              <a:t>-</a:t>
            </a:r>
            <a:r>
              <a:rPr lang="en-US" b="1">
                <a:solidFill>
                  <a:schemeClr val="accent2"/>
                </a:solidFill>
                <a:latin typeface="Helvetica" charset="0"/>
              </a:rPr>
              <a:t>G</a:t>
            </a:r>
            <a:r>
              <a:rPr lang="en-US">
                <a:latin typeface="Helvetica" charset="0"/>
              </a:rPr>
              <a:t>-</a:t>
            </a:r>
            <a:r>
              <a:rPr lang="en-US" b="1">
                <a:solidFill>
                  <a:schemeClr val="accent2"/>
                </a:solidFill>
                <a:latin typeface="Helvetica" charset="0"/>
              </a:rPr>
              <a:t>H</a:t>
            </a:r>
            <a:r>
              <a:rPr lang="en-US">
                <a:latin typeface="Helvetica" charset="0"/>
              </a:rPr>
              <a:t>-</a:t>
            </a:r>
            <a:r>
              <a:rPr lang="en-US" b="1">
                <a:solidFill>
                  <a:schemeClr val="accent2"/>
                </a:solidFill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-</a:t>
            </a:r>
            <a:r>
              <a:rPr lang="en-US" b="1">
                <a:solidFill>
                  <a:srgbClr val="FFFF00"/>
                </a:solidFill>
                <a:latin typeface="Helvetica" charset="0"/>
              </a:rPr>
              <a:t>J</a:t>
            </a:r>
            <a:r>
              <a:rPr lang="en-US">
                <a:latin typeface="Helvetica" charset="0"/>
              </a:rPr>
              <a:t>-</a:t>
            </a:r>
            <a:r>
              <a:rPr lang="en-US" b="1">
                <a:solidFill>
                  <a:srgbClr val="FFFF00"/>
                </a:solidFill>
                <a:latin typeface="Helvetica" charset="0"/>
              </a:rPr>
              <a:t>K</a:t>
            </a:r>
            <a:r>
              <a:rPr lang="en-US">
                <a:latin typeface="Helvetica" charset="0"/>
              </a:rPr>
              <a:t>-</a:t>
            </a:r>
            <a:r>
              <a:rPr lang="en-US" b="1">
                <a:solidFill>
                  <a:srgbClr val="FFFF00"/>
                </a:solidFill>
                <a:latin typeface="Helvetica" charset="0"/>
              </a:rPr>
              <a:t>L</a:t>
            </a:r>
            <a:r>
              <a:rPr lang="en-US">
                <a:latin typeface="Helvetica" charset="0"/>
              </a:rPr>
              <a:t> . . .</a:t>
            </a:r>
            <a:endParaRPr lang="en-US"/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2133600" y="14478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Helvetica" charset="0"/>
              </a:rPr>
              <a:t>Test triplets:  </a:t>
            </a:r>
            <a:r>
              <a:rPr lang="en-US" b="1">
                <a:solidFill>
                  <a:srgbClr val="00CC00"/>
                </a:solidFill>
                <a:latin typeface="Helvetica" charset="0"/>
              </a:rPr>
              <a:t>D</a:t>
            </a:r>
            <a:r>
              <a:rPr lang="en-US">
                <a:latin typeface="Helvetica" charset="0"/>
              </a:rPr>
              <a:t>-</a:t>
            </a:r>
            <a:r>
              <a:rPr lang="en-US" b="1">
                <a:solidFill>
                  <a:srgbClr val="00CC00"/>
                </a:solidFill>
                <a:latin typeface="Helvetica" charset="0"/>
              </a:rPr>
              <a:t>E</a:t>
            </a:r>
            <a:r>
              <a:rPr lang="en-US">
                <a:latin typeface="Helvetica" charset="0"/>
              </a:rPr>
              <a:t>-</a:t>
            </a:r>
            <a:r>
              <a:rPr lang="en-US" b="1">
                <a:solidFill>
                  <a:srgbClr val="00CC00"/>
                </a:solidFill>
                <a:latin typeface="Helvetica" charset="0"/>
              </a:rPr>
              <a:t>F </a:t>
            </a:r>
            <a:r>
              <a:rPr lang="en-US" b="1">
                <a:latin typeface="Helvetica" charset="0"/>
              </a:rPr>
              <a:t>vs. </a:t>
            </a:r>
            <a:r>
              <a:rPr lang="en-US" b="1">
                <a:solidFill>
                  <a:schemeClr val="accent2"/>
                </a:solidFill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-</a:t>
            </a:r>
            <a:r>
              <a:rPr lang="en-US" b="1">
                <a:solidFill>
                  <a:srgbClr val="FFFF00"/>
                </a:solidFill>
                <a:latin typeface="Helvetica" charset="0"/>
              </a:rPr>
              <a:t>J</a:t>
            </a:r>
            <a:r>
              <a:rPr lang="en-US">
                <a:latin typeface="Helvetica" charset="0"/>
              </a:rPr>
              <a:t>-</a:t>
            </a:r>
            <a:r>
              <a:rPr lang="en-US" b="1">
                <a:solidFill>
                  <a:srgbClr val="FFFF00"/>
                </a:solidFill>
                <a:latin typeface="Helvetica" charset="0"/>
              </a:rPr>
              <a:t>K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83973" name="Rectangle 7"/>
          <p:cNvSpPr>
            <a:spLocks noChangeArrowheads="1"/>
          </p:cNvSpPr>
          <p:nvPr/>
        </p:nvSpPr>
        <p:spPr bwMode="auto">
          <a:xfrm>
            <a:off x="5181600" y="5013325"/>
            <a:ext cx="295275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Rectangle 9"/>
          <p:cNvSpPr>
            <a:spLocks noChangeArrowheads="1"/>
          </p:cNvSpPr>
          <p:nvPr/>
        </p:nvSpPr>
        <p:spPr bwMode="auto">
          <a:xfrm>
            <a:off x="4724400" y="5257800"/>
            <a:ext cx="304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2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infants an young children statistical learners?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Saffran</a:t>
            </a:r>
            <a:r>
              <a:rPr lang="en-US" dirty="0" smtClean="0"/>
              <a:t>, </a:t>
            </a:r>
            <a:r>
              <a:rPr lang="en-US" dirty="0" err="1" smtClean="0"/>
              <a:t>Aslin</a:t>
            </a:r>
            <a:r>
              <a:rPr lang="en-US" dirty="0" smtClean="0"/>
              <a:t> &amp; Newport (1998)</a:t>
            </a:r>
          </a:p>
          <a:p>
            <a:pPr lvl="1"/>
            <a:r>
              <a:rPr lang="en-US" dirty="0" smtClean="0"/>
              <a:t>Next sequences</a:t>
            </a:r>
            <a:endParaRPr lang="en-US" dirty="0"/>
          </a:p>
          <a:p>
            <a:r>
              <a:rPr lang="en-US" dirty="0" smtClean="0"/>
              <a:t>What are children doing?</a:t>
            </a:r>
          </a:p>
          <a:p>
            <a:pPr lvl="1"/>
            <a:r>
              <a:rPr lang="en-US" dirty="0" smtClean="0"/>
              <a:t>Passive learning (children as sponges)</a:t>
            </a:r>
          </a:p>
          <a:p>
            <a:pPr lvl="1"/>
            <a:r>
              <a:rPr lang="en-US" dirty="0" smtClean="0"/>
              <a:t>Active learning (children engaged in predictive learning</a:t>
            </a:r>
          </a:p>
          <a:p>
            <a:pPr lvl="2"/>
            <a:r>
              <a:rPr lang="en-US" dirty="0" smtClean="0"/>
              <a:t>Attention is directed towards information that informs internal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54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statistical learning and big data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brainstorm</a:t>
            </a:r>
            <a:r>
              <a:rPr lang="is-IS" dirty="0" smtClean="0"/>
              <a:t>…</a:t>
            </a:r>
            <a:endParaRPr lang="en-US" dirty="0" smtClean="0"/>
          </a:p>
          <a:p>
            <a:pPr marL="0" indent="0">
              <a:buNone/>
            </a:pP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410944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3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What is statistical Learning and why do we care?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32" y="948995"/>
            <a:ext cx="8540268" cy="4944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Statistical Learning (Introduction to Statistical Learning Theory </a:t>
            </a:r>
          </a:p>
          <a:p>
            <a:pPr marL="0" indent="0">
              <a:buNone/>
            </a:pPr>
            <a:r>
              <a:rPr lang="en-US" sz="2400" dirty="0" smtClean="0"/>
              <a:t>Olivier </a:t>
            </a:r>
            <a:r>
              <a:rPr lang="en-US" sz="2400" dirty="0" err="1" smtClean="0"/>
              <a:t>Bousquet</a:t>
            </a:r>
            <a:r>
              <a:rPr lang="en-US" sz="2400" dirty="0" smtClean="0"/>
              <a:t>, </a:t>
            </a:r>
            <a:r>
              <a:rPr lang="en-US" sz="2400" dirty="0" err="1" smtClean="0"/>
              <a:t>Stephane</a:t>
            </a:r>
            <a:r>
              <a:rPr lang="en-US" sz="2400" dirty="0" smtClean="0"/>
              <a:t> </a:t>
            </a:r>
            <a:r>
              <a:rPr lang="en-US" sz="2400" dirty="0" err="1" smtClean="0"/>
              <a:t>Boucheron</a:t>
            </a:r>
            <a:r>
              <a:rPr lang="en-US" sz="2400" dirty="0" smtClean="0"/>
              <a:t>, and Gabor Lugosi)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main goal of statistical learning theory is to provide a framework for studying the problem of inference, that is of gaining knowledge, making predictions, making decisions or constructing models from a set of data.</a:t>
            </a:r>
          </a:p>
          <a:p>
            <a:pPr marL="0" indent="0">
              <a:buNone/>
            </a:pPr>
            <a:r>
              <a:rPr lang="en-US" sz="2400" dirty="0" smtClean="0"/>
              <a:t>1. Observe a phenomenon</a:t>
            </a:r>
            <a:br>
              <a:rPr lang="en-US" sz="2400" dirty="0" smtClean="0"/>
            </a:br>
            <a:r>
              <a:rPr lang="en-US" sz="2400" dirty="0" smtClean="0"/>
              <a:t>2. Construct a model of that phenomenon</a:t>
            </a:r>
          </a:p>
          <a:p>
            <a:pPr marL="0" indent="0">
              <a:buNone/>
            </a:pPr>
            <a:r>
              <a:rPr lang="en-US" sz="2400" dirty="0" smtClean="0"/>
              <a:t>3. Make predictions using this model </a:t>
            </a:r>
          </a:p>
          <a:p>
            <a:pPr marL="0" indent="0">
              <a:buNone/>
            </a:pPr>
            <a:r>
              <a:rPr lang="en-US" sz="2400" dirty="0" smtClean="0"/>
              <a:t>Recent decades there has been enormous progress in machine learning techniques for extracting structure from data</a:t>
            </a:r>
          </a:p>
          <a:p>
            <a:pPr marL="0" indent="0">
              <a:buNone/>
            </a:pPr>
            <a:r>
              <a:rPr lang="en-US" sz="2400" dirty="0" smtClean="0"/>
              <a:t>	supervised learning</a:t>
            </a:r>
          </a:p>
          <a:p>
            <a:pPr marL="0" indent="0">
              <a:buNone/>
            </a:pPr>
            <a:r>
              <a:rPr lang="en-US" sz="2400" dirty="0" smtClean="0"/>
              <a:t>	unsupervised learning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221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Are there statistical regularities in the world?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visual data, yes</a:t>
            </a:r>
          </a:p>
          <a:p>
            <a:r>
              <a:rPr lang="en-US" dirty="0" smtClean="0"/>
              <a:t>What about for language?</a:t>
            </a:r>
          </a:p>
          <a:p>
            <a:pPr lvl="1"/>
            <a:r>
              <a:rPr lang="en-US" dirty="0" smtClean="0"/>
              <a:t>Let’s take two simple examples:</a:t>
            </a:r>
          </a:p>
          <a:p>
            <a:pPr lvl="2"/>
            <a:r>
              <a:rPr lang="en-US" dirty="0" smtClean="0"/>
              <a:t>Words and their structure</a:t>
            </a:r>
          </a:p>
          <a:p>
            <a:pPr lvl="2"/>
            <a:r>
              <a:rPr lang="en-US" dirty="0" smtClean="0"/>
              <a:t>Grammatical categories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8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Frequency:</a:t>
            </a:r>
          </a:p>
          <a:p>
            <a:pPr lvl="1"/>
            <a:r>
              <a:rPr lang="en-US" dirty="0" err="1" smtClean="0"/>
              <a:t>Zipf’s</a:t>
            </a:r>
            <a:r>
              <a:rPr lang="en-US" dirty="0" smtClean="0"/>
              <a:t> law: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Log frequency as a function of rank frequency is approximately linear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4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64" y="990600"/>
            <a:ext cx="7823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9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064"/>
            <a:ext cx="9144000" cy="4333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6731"/>
            <a:ext cx="9144000" cy="176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0"/>
            <a:ext cx="5585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dirty="0" err="1" smtClean="0"/>
              <a:t>Zipf’s</a:t>
            </a:r>
            <a:r>
              <a:rPr lang="en-US" dirty="0" smtClean="0"/>
              <a:t> law reflect?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brainstorm: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6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tell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43" y="1600200"/>
            <a:ext cx="8904915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Everything (no one has made this claim)</a:t>
            </a:r>
          </a:p>
          <a:p>
            <a:r>
              <a:rPr lang="en-US" dirty="0" smtClean="0"/>
              <a:t>Communicative efficiency shapes language</a:t>
            </a:r>
          </a:p>
          <a:p>
            <a:pPr lvl="1"/>
            <a:r>
              <a:rPr lang="en-US" dirty="0" smtClean="0"/>
              <a:t>Lots of people working within information theoretic frameworks</a:t>
            </a:r>
          </a:p>
          <a:p>
            <a:pPr lvl="2"/>
            <a:r>
              <a:rPr lang="en-US" dirty="0" smtClean="0"/>
              <a:t>Brief example of information in bits</a:t>
            </a:r>
          </a:p>
          <a:p>
            <a:pPr lvl="1"/>
            <a:r>
              <a:rPr lang="en-US" dirty="0" smtClean="0"/>
              <a:t>Shaped by speakers and listeners</a:t>
            </a:r>
          </a:p>
          <a:p>
            <a:r>
              <a:rPr lang="en-US" dirty="0" smtClean="0"/>
              <a:t>Nothing </a:t>
            </a:r>
          </a:p>
          <a:p>
            <a:pPr lvl="1"/>
            <a:r>
              <a:rPr lang="en-US" dirty="0" smtClean="0"/>
              <a:t>Chomsky’s argument from ambiguity</a:t>
            </a:r>
          </a:p>
          <a:p>
            <a:pPr lvl="1"/>
            <a:r>
              <a:rPr lang="en-US" dirty="0" smtClean="0"/>
              <a:t> Miller’s argument from chance</a:t>
            </a:r>
          </a:p>
        </p:txBody>
      </p:sp>
    </p:spTree>
    <p:extLst>
      <p:ext uri="{BB962C8B-B14F-4D97-AF65-F5344CB8AC3E}">
        <p14:creationId xmlns:p14="http://schemas.microsoft.com/office/powerpoint/2010/main" val="81950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496</Words>
  <Application>Microsoft Macintosh PowerPoint</Application>
  <PresentationFormat>On-screen Show (4:3)</PresentationFormat>
  <Paragraphs>101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Statistical Learning</vt:lpstr>
      <vt:lpstr>What is statistical Learning and why do we care?</vt:lpstr>
      <vt:lpstr>Are there statistical regularities in the world?</vt:lpstr>
      <vt:lpstr>Words</vt:lpstr>
      <vt:lpstr>PowerPoint Presentation</vt:lpstr>
      <vt:lpstr>PowerPoint Presentation</vt:lpstr>
      <vt:lpstr>PowerPoint Presentation</vt:lpstr>
      <vt:lpstr>What does Zipf’s law reflect?</vt:lpstr>
      <vt:lpstr>What does this tell us?</vt:lpstr>
      <vt:lpstr>Some arguments for communicative efficiency</vt:lpstr>
      <vt:lpstr>Bringing context and frequency together</vt:lpstr>
      <vt:lpstr>Are infants an young children statistical learners?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infants an young children statistical learners?</vt:lpstr>
      <vt:lpstr>Why are statistical learning and big data important?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Learning</dc:title>
  <dc:creator>Michael Tanenhaus</dc:creator>
  <cp:lastModifiedBy>Michael Tanenhaus</cp:lastModifiedBy>
  <cp:revision>17</cp:revision>
  <dcterms:created xsi:type="dcterms:W3CDTF">2018-02-21T10:24:51Z</dcterms:created>
  <dcterms:modified xsi:type="dcterms:W3CDTF">2018-02-21T13:02:17Z</dcterms:modified>
</cp:coreProperties>
</file>