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4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0C2D6-09FA-6742-B6B8-DE5C8BE336F9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AAF77-2CCD-204B-8D62-E656C2CEC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5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3DAD56C-AFA7-564E-ADE9-A963568437BE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D8BBE62-5613-1043-904F-904202400FE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7" y="686405"/>
            <a:ext cx="4500563" cy="3429000"/>
          </a:xfrm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53A5D6-2E47-8B49-96CE-7EF1F5E1C16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7" y="686405"/>
            <a:ext cx="4500563" cy="34290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9041926-1460-6F4B-AC25-5E1E49332AC9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648" y="692453"/>
            <a:ext cx="4484192" cy="3415393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EF83E15-FD50-9A4A-A2D7-8536D464148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648" y="692453"/>
            <a:ext cx="4484192" cy="341539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970251F-B1A7-994E-9394-9646FB4DE5A8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648" y="692453"/>
            <a:ext cx="4484192" cy="3415393"/>
          </a:xfrm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198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295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31F1794-FB71-3143-9DFF-B669FFA2587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7410" name="Rectangle 2"/>
          <p:cNvSpPr>
            <a:spLocks noChangeArrowheads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FA759F4-B564-8C4B-B941-17DB2C5101DA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9458" name="Rectangle 2"/>
          <p:cNvSpPr>
            <a:spLocks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C3F1A73-4B1C-C243-8E39-45047905E5BE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21EDB70-B73B-104D-B7D0-308D8AD4E9A3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648" y="692453"/>
            <a:ext cx="4484192" cy="3415393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420900A-72EB-2B4E-BFDD-AA755FE99964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1986" name="Rectangle 2"/>
          <p:cNvSpPr>
            <a:spLocks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9F3BBA-7BD1-154C-8720-30518C5C3157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44034" name="Rectangle 2"/>
          <p:cNvSpPr>
            <a:spLocks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E8A85C3-583A-CF4E-BCB5-7824D8D84EDA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46082" name="Rectangle 2"/>
          <p:cNvSpPr>
            <a:spLocks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45BE70D-DE19-AF47-BFB3-93A6DB68078F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48130" name="Rectangle 2"/>
          <p:cNvSpPr>
            <a:spLocks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81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52E29D5-3B23-2942-9437-6ACB47F88799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7" y="686405"/>
            <a:ext cx="4500563" cy="3429000"/>
          </a:xfrm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4" tIns="45712" rIns="91424" bIns="45712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4D51080-34E6-9D4C-A871-151335FB7E3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7" y="686405"/>
            <a:ext cx="4500563" cy="3429000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ADA3B65-2D39-DC41-8B89-A53051064AE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CE3942-C415-024B-90D1-558F83B4B1F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E894AE0-B564-AA44-AF5A-ACA385B37BC8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7" y="686405"/>
            <a:ext cx="4500563" cy="3429000"/>
          </a:xfrm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B732301-81F6-134F-B1AF-DD4AD60C519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7" y="686405"/>
            <a:ext cx="4500563" cy="34290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B732301-81F6-134F-B1AF-DD4AD60C519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7" y="686405"/>
            <a:ext cx="4500563" cy="34290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7C0DC9C-1067-8E4A-AC76-C1D47EA19B2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7" y="686405"/>
            <a:ext cx="4500563" cy="3429000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86" tIns="43243" rIns="86486" bIns="43243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6E07-DC93-FF41-88CF-FFECB94331F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F-B814-3147-B219-24C23AE8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6E07-DC93-FF41-88CF-FFECB94331F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F-B814-3147-B219-24C23AE8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0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6E07-DC93-FF41-88CF-FFECB94331F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F-B814-3147-B219-24C23AE8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6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6E07-DC93-FF41-88CF-FFECB94331F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F-B814-3147-B219-24C23AE8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9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6E07-DC93-FF41-88CF-FFECB94331F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F-B814-3147-B219-24C23AE8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8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6E07-DC93-FF41-88CF-FFECB94331F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F-B814-3147-B219-24C23AE8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2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6E07-DC93-FF41-88CF-FFECB94331F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F-B814-3147-B219-24C23AE8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0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6E07-DC93-FF41-88CF-FFECB94331F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F-B814-3147-B219-24C23AE8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3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6E07-DC93-FF41-88CF-FFECB94331F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F-B814-3147-B219-24C23AE8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6E07-DC93-FF41-88CF-FFECB94331F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F-B814-3147-B219-24C23AE8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4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6E07-DC93-FF41-88CF-FFECB94331F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F-B814-3147-B219-24C23AE8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26E07-DC93-FF41-88CF-FFECB94331F7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F-B814-3147-B219-24C23AE8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3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1" Type="http://schemas.microsoft.com/office/2007/relationships/media" Target="file://localhost/Users/mike/Downloads/cards1.mov" TargetMode="External"/><Relationship Id="rId2" Type="http://schemas.openxmlformats.org/officeDocument/2006/relationships/video" Target="file://localhost/Users/mike/Downloads/cards1.m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1" Type="http://schemas.microsoft.com/office/2007/relationships/media" Target="file://localhost/Users/mike/Downloads/cards1.mov" TargetMode="External"/><Relationship Id="rId2" Type="http://schemas.openxmlformats.org/officeDocument/2006/relationships/video" Target="file://localhost/Users/mike/Downloads/cards1.mo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5.emf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3.png"/><Relationship Id="rId9" Type="http://schemas.openxmlformats.org/officeDocument/2006/relationships/image" Target="../media/image8.emf"/><Relationship Id="rId1" Type="http://schemas.microsoft.com/office/2007/relationships/media" Target="file://localhost/Users/dick/Documents/speech%20stim/Haskins/pattern%20playback/chicken16.mov" TargetMode="External"/><Relationship Id="rId2" Type="http://schemas.openxmlformats.org/officeDocument/2006/relationships/video" Target="file://localhost/Users/dick/Documents/speech%20stim/Haskins/pattern%20playback/chicken16.m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1/24/2018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3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62" y="-2753306"/>
            <a:ext cx="5406551" cy="895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1096901" y="-3080853"/>
            <a:ext cx="7022546" cy="473578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C1C1C"/>
                </a:solidFill>
                <a:ea typeface="ＭＳ Ｐゴシック" charset="0"/>
                <a:cs typeface="ＭＳ Ｐゴシック" charset="0"/>
              </a:rPr>
              <a:t>What you actually get</a:t>
            </a:r>
          </a:p>
        </p:txBody>
      </p:sp>
    </p:spTree>
    <p:extLst>
      <p:ext uri="{BB962C8B-B14F-4D97-AF65-F5344CB8AC3E}">
        <p14:creationId xmlns:p14="http://schemas.microsoft.com/office/powerpoint/2010/main" val="12319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a typeface="ＭＳ Ｐゴシック" charset="0"/>
                <a:cs typeface="ＭＳ Ｐゴシック" charset="0"/>
              </a:rPr>
              <a:t>Labeling (identification)</a:t>
            </a:r>
          </a:p>
        </p:txBody>
      </p:sp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762000" y="1905000"/>
            <a:ext cx="7620000" cy="4724400"/>
            <a:chOff x="480" y="1200"/>
            <a:chExt cx="4800" cy="2976"/>
          </a:xfrm>
        </p:grpSpPr>
        <p:grpSp>
          <p:nvGrpSpPr>
            <p:cNvPr id="38950" name="Group 4"/>
            <p:cNvGrpSpPr>
              <a:grpSpLocks/>
            </p:cNvGrpSpPr>
            <p:nvPr/>
          </p:nvGrpSpPr>
          <p:grpSpPr bwMode="auto">
            <a:xfrm>
              <a:off x="864" y="1200"/>
              <a:ext cx="4416" cy="2976"/>
              <a:chOff x="864" y="1200"/>
              <a:chExt cx="4416" cy="2976"/>
            </a:xfrm>
          </p:grpSpPr>
          <p:sp>
            <p:nvSpPr>
              <p:cNvPr id="38954" name="Line 5"/>
              <p:cNvSpPr>
                <a:spLocks noChangeShapeType="1"/>
              </p:cNvSpPr>
              <p:nvPr/>
            </p:nvSpPr>
            <p:spPr bwMode="auto">
              <a:xfrm>
                <a:off x="960" y="1200"/>
                <a:ext cx="0" cy="24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5" name="Line 6"/>
              <p:cNvSpPr>
                <a:spLocks noChangeShapeType="1"/>
              </p:cNvSpPr>
              <p:nvPr/>
            </p:nvSpPr>
            <p:spPr bwMode="auto">
              <a:xfrm>
                <a:off x="960" y="3648"/>
                <a:ext cx="40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6" name="Text Box 7"/>
              <p:cNvSpPr txBox="1">
                <a:spLocks noChangeArrowheads="1"/>
              </p:cNvSpPr>
              <p:nvPr/>
            </p:nvSpPr>
            <p:spPr bwMode="auto">
              <a:xfrm>
                <a:off x="2208" y="3888"/>
                <a:ext cx="21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/>
                  <a:t>Voice onset time (msec)</a:t>
                </a:r>
              </a:p>
            </p:txBody>
          </p:sp>
          <p:sp>
            <p:nvSpPr>
              <p:cNvPr id="38957" name="Text Box 8"/>
              <p:cNvSpPr txBox="1">
                <a:spLocks noChangeArrowheads="1"/>
              </p:cNvSpPr>
              <p:nvPr/>
            </p:nvSpPr>
            <p:spPr bwMode="auto">
              <a:xfrm>
                <a:off x="864" y="3648"/>
                <a:ext cx="44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/>
                  <a:t>0	10	20	30	40	50	60	70</a:t>
                </a:r>
              </a:p>
            </p:txBody>
          </p:sp>
        </p:grpSp>
        <p:sp>
          <p:nvSpPr>
            <p:cNvPr id="38951" name="Text Box 9"/>
            <p:cNvSpPr txBox="1">
              <a:spLocks noChangeArrowheads="1"/>
            </p:cNvSpPr>
            <p:nvPr/>
          </p:nvSpPr>
          <p:spPr bwMode="auto">
            <a:xfrm>
              <a:off x="480" y="120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100</a:t>
              </a:r>
            </a:p>
          </p:txBody>
        </p:sp>
        <p:sp>
          <p:nvSpPr>
            <p:cNvPr id="38952" name="Text Box 10"/>
            <p:cNvSpPr txBox="1">
              <a:spLocks noChangeArrowheads="1"/>
            </p:cNvSpPr>
            <p:nvPr/>
          </p:nvSpPr>
          <p:spPr bwMode="auto">
            <a:xfrm>
              <a:off x="576" y="225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50</a:t>
              </a:r>
            </a:p>
          </p:txBody>
        </p:sp>
        <p:sp>
          <p:nvSpPr>
            <p:cNvPr id="38953" name="Text Box 11"/>
            <p:cNvSpPr txBox="1">
              <a:spLocks noChangeArrowheads="1"/>
            </p:cNvSpPr>
            <p:nvPr/>
          </p:nvSpPr>
          <p:spPr bwMode="auto">
            <a:xfrm>
              <a:off x="672" y="331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600200" y="1981200"/>
            <a:ext cx="6477000" cy="3733800"/>
            <a:chOff x="1008" y="1248"/>
            <a:chExt cx="4080" cy="2352"/>
          </a:xfrm>
        </p:grpSpPr>
        <p:sp>
          <p:nvSpPr>
            <p:cNvPr id="38935" name="Oval 13"/>
            <p:cNvSpPr>
              <a:spLocks noChangeArrowheads="1"/>
            </p:cNvSpPr>
            <p:nvPr/>
          </p:nvSpPr>
          <p:spPr bwMode="auto">
            <a:xfrm>
              <a:off x="1008" y="124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Oval 14"/>
            <p:cNvSpPr>
              <a:spLocks noChangeArrowheads="1"/>
            </p:cNvSpPr>
            <p:nvPr/>
          </p:nvSpPr>
          <p:spPr bwMode="auto">
            <a:xfrm>
              <a:off x="1536" y="124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Oval 15"/>
            <p:cNvSpPr>
              <a:spLocks noChangeArrowheads="1"/>
            </p:cNvSpPr>
            <p:nvPr/>
          </p:nvSpPr>
          <p:spPr bwMode="auto">
            <a:xfrm>
              <a:off x="2112" y="124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Oval 16"/>
            <p:cNvSpPr>
              <a:spLocks noChangeArrowheads="1"/>
            </p:cNvSpPr>
            <p:nvPr/>
          </p:nvSpPr>
          <p:spPr bwMode="auto">
            <a:xfrm>
              <a:off x="2688" y="34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Oval 17"/>
            <p:cNvSpPr>
              <a:spLocks noChangeArrowheads="1"/>
            </p:cNvSpPr>
            <p:nvPr/>
          </p:nvSpPr>
          <p:spPr bwMode="auto">
            <a:xfrm>
              <a:off x="3264" y="34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Oval 18"/>
            <p:cNvSpPr>
              <a:spLocks noChangeArrowheads="1"/>
            </p:cNvSpPr>
            <p:nvPr/>
          </p:nvSpPr>
          <p:spPr bwMode="auto">
            <a:xfrm>
              <a:off x="3840" y="34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Oval 19"/>
            <p:cNvSpPr>
              <a:spLocks noChangeArrowheads="1"/>
            </p:cNvSpPr>
            <p:nvPr/>
          </p:nvSpPr>
          <p:spPr bwMode="auto">
            <a:xfrm>
              <a:off x="4416" y="34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Oval 20"/>
            <p:cNvSpPr>
              <a:spLocks noChangeArrowheads="1"/>
            </p:cNvSpPr>
            <p:nvPr/>
          </p:nvSpPr>
          <p:spPr bwMode="auto">
            <a:xfrm>
              <a:off x="4944" y="34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Line 21"/>
            <p:cNvSpPr>
              <a:spLocks noChangeShapeType="1"/>
            </p:cNvSpPr>
            <p:nvPr/>
          </p:nvSpPr>
          <p:spPr bwMode="auto">
            <a:xfrm>
              <a:off x="1152" y="1344"/>
              <a:ext cx="3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Line 22"/>
            <p:cNvSpPr>
              <a:spLocks noChangeShapeType="1"/>
            </p:cNvSpPr>
            <p:nvPr/>
          </p:nvSpPr>
          <p:spPr bwMode="auto">
            <a:xfrm>
              <a:off x="1680" y="1344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Line 23"/>
            <p:cNvSpPr>
              <a:spLocks noChangeShapeType="1"/>
            </p:cNvSpPr>
            <p:nvPr/>
          </p:nvSpPr>
          <p:spPr bwMode="auto">
            <a:xfrm>
              <a:off x="2832" y="355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6" name="Line 24"/>
            <p:cNvSpPr>
              <a:spLocks noChangeShapeType="1"/>
            </p:cNvSpPr>
            <p:nvPr/>
          </p:nvSpPr>
          <p:spPr bwMode="auto">
            <a:xfrm>
              <a:off x="3408" y="355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Line 25"/>
            <p:cNvSpPr>
              <a:spLocks noChangeShapeType="1"/>
            </p:cNvSpPr>
            <p:nvPr/>
          </p:nvSpPr>
          <p:spPr bwMode="auto">
            <a:xfrm>
              <a:off x="3984" y="355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Line 26"/>
            <p:cNvSpPr>
              <a:spLocks noChangeShapeType="1"/>
            </p:cNvSpPr>
            <p:nvPr/>
          </p:nvSpPr>
          <p:spPr bwMode="auto">
            <a:xfrm>
              <a:off x="4560" y="355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Line 27"/>
            <p:cNvSpPr>
              <a:spLocks noChangeShapeType="1"/>
            </p:cNvSpPr>
            <p:nvPr/>
          </p:nvSpPr>
          <p:spPr bwMode="auto">
            <a:xfrm>
              <a:off x="2208" y="1392"/>
              <a:ext cx="528" cy="20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600200" y="1981200"/>
            <a:ext cx="6477000" cy="3733800"/>
            <a:chOff x="1008" y="1248"/>
            <a:chExt cx="4080" cy="2352"/>
          </a:xfrm>
        </p:grpSpPr>
        <p:sp>
          <p:nvSpPr>
            <p:cNvPr id="38920" name="Oval 29"/>
            <p:cNvSpPr>
              <a:spLocks noChangeArrowheads="1"/>
            </p:cNvSpPr>
            <p:nvPr/>
          </p:nvSpPr>
          <p:spPr bwMode="auto">
            <a:xfrm>
              <a:off x="1008" y="3456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Oval 30"/>
            <p:cNvSpPr>
              <a:spLocks noChangeArrowheads="1"/>
            </p:cNvSpPr>
            <p:nvPr/>
          </p:nvSpPr>
          <p:spPr bwMode="auto">
            <a:xfrm>
              <a:off x="1536" y="3456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Oval 31"/>
            <p:cNvSpPr>
              <a:spLocks noChangeArrowheads="1"/>
            </p:cNvSpPr>
            <p:nvPr/>
          </p:nvSpPr>
          <p:spPr bwMode="auto">
            <a:xfrm>
              <a:off x="2112" y="3456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Oval 32"/>
            <p:cNvSpPr>
              <a:spLocks noChangeArrowheads="1"/>
            </p:cNvSpPr>
            <p:nvPr/>
          </p:nvSpPr>
          <p:spPr bwMode="auto">
            <a:xfrm>
              <a:off x="2688" y="1248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Oval 33"/>
            <p:cNvSpPr>
              <a:spLocks noChangeArrowheads="1"/>
            </p:cNvSpPr>
            <p:nvPr/>
          </p:nvSpPr>
          <p:spPr bwMode="auto">
            <a:xfrm>
              <a:off x="3264" y="1248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Oval 34"/>
            <p:cNvSpPr>
              <a:spLocks noChangeArrowheads="1"/>
            </p:cNvSpPr>
            <p:nvPr/>
          </p:nvSpPr>
          <p:spPr bwMode="auto">
            <a:xfrm>
              <a:off x="3840" y="1248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Oval 35"/>
            <p:cNvSpPr>
              <a:spLocks noChangeArrowheads="1"/>
            </p:cNvSpPr>
            <p:nvPr/>
          </p:nvSpPr>
          <p:spPr bwMode="auto">
            <a:xfrm>
              <a:off x="4416" y="1248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Oval 36"/>
            <p:cNvSpPr>
              <a:spLocks noChangeArrowheads="1"/>
            </p:cNvSpPr>
            <p:nvPr/>
          </p:nvSpPr>
          <p:spPr bwMode="auto">
            <a:xfrm>
              <a:off x="4944" y="1248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Line 37"/>
            <p:cNvSpPr>
              <a:spLocks noChangeShapeType="1"/>
            </p:cNvSpPr>
            <p:nvPr/>
          </p:nvSpPr>
          <p:spPr bwMode="auto">
            <a:xfrm>
              <a:off x="1680" y="3552"/>
              <a:ext cx="43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Line 38"/>
            <p:cNvSpPr>
              <a:spLocks noChangeShapeType="1"/>
            </p:cNvSpPr>
            <p:nvPr/>
          </p:nvSpPr>
          <p:spPr bwMode="auto">
            <a:xfrm>
              <a:off x="1104" y="3552"/>
              <a:ext cx="43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Line 39"/>
            <p:cNvSpPr>
              <a:spLocks noChangeShapeType="1"/>
            </p:cNvSpPr>
            <p:nvPr/>
          </p:nvSpPr>
          <p:spPr bwMode="auto">
            <a:xfrm>
              <a:off x="2832" y="1344"/>
              <a:ext cx="43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40"/>
            <p:cNvSpPr>
              <a:spLocks noChangeShapeType="1"/>
            </p:cNvSpPr>
            <p:nvPr/>
          </p:nvSpPr>
          <p:spPr bwMode="auto">
            <a:xfrm>
              <a:off x="3408" y="1344"/>
              <a:ext cx="43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Line 41"/>
            <p:cNvSpPr>
              <a:spLocks noChangeShapeType="1"/>
            </p:cNvSpPr>
            <p:nvPr/>
          </p:nvSpPr>
          <p:spPr bwMode="auto">
            <a:xfrm>
              <a:off x="3984" y="1344"/>
              <a:ext cx="43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42"/>
            <p:cNvSpPr>
              <a:spLocks noChangeShapeType="1"/>
            </p:cNvSpPr>
            <p:nvPr/>
          </p:nvSpPr>
          <p:spPr bwMode="auto">
            <a:xfrm>
              <a:off x="4512" y="1344"/>
              <a:ext cx="43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43"/>
            <p:cNvSpPr>
              <a:spLocks noChangeShapeType="1"/>
            </p:cNvSpPr>
            <p:nvPr/>
          </p:nvSpPr>
          <p:spPr bwMode="auto">
            <a:xfrm flipV="1">
              <a:off x="2208" y="1392"/>
              <a:ext cx="528" cy="211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133600" y="3276600"/>
            <a:ext cx="4876800" cy="579438"/>
            <a:chOff x="1344" y="2064"/>
            <a:chExt cx="3072" cy="365"/>
          </a:xfrm>
        </p:grpSpPr>
        <p:sp>
          <p:nvSpPr>
            <p:cNvPr id="38918" name="Text Box 45"/>
            <p:cNvSpPr txBox="1">
              <a:spLocks noChangeArrowheads="1"/>
            </p:cNvSpPr>
            <p:nvPr/>
          </p:nvSpPr>
          <p:spPr bwMode="auto">
            <a:xfrm>
              <a:off x="1344" y="2064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/>
                <a:t>/ga/</a:t>
              </a:r>
              <a:endParaRPr lang="en-US" b="1"/>
            </a:p>
          </p:txBody>
        </p:sp>
        <p:sp>
          <p:nvSpPr>
            <p:cNvPr id="38919" name="Text Box 46"/>
            <p:cNvSpPr txBox="1">
              <a:spLocks noChangeArrowheads="1"/>
            </p:cNvSpPr>
            <p:nvPr/>
          </p:nvSpPr>
          <p:spPr bwMode="auto">
            <a:xfrm>
              <a:off x="3792" y="2064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/>
                <a:t>/ka/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40881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a typeface="ＭＳ Ｐゴシック" charset="0"/>
                <a:cs typeface="ＭＳ Ｐゴシック" charset="0"/>
              </a:rPr>
              <a:t>Discrimination</a:t>
            </a:r>
          </a:p>
        </p:txBody>
      </p:sp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762000" y="1905000"/>
            <a:ext cx="7620000" cy="4724400"/>
            <a:chOff x="480" y="1200"/>
            <a:chExt cx="4800" cy="2976"/>
          </a:xfrm>
        </p:grpSpPr>
        <p:grpSp>
          <p:nvGrpSpPr>
            <p:cNvPr id="40990" name="Group 4"/>
            <p:cNvGrpSpPr>
              <a:grpSpLocks/>
            </p:cNvGrpSpPr>
            <p:nvPr/>
          </p:nvGrpSpPr>
          <p:grpSpPr bwMode="auto">
            <a:xfrm>
              <a:off x="864" y="1200"/>
              <a:ext cx="4416" cy="2976"/>
              <a:chOff x="864" y="1200"/>
              <a:chExt cx="4416" cy="2976"/>
            </a:xfrm>
          </p:grpSpPr>
          <p:sp>
            <p:nvSpPr>
              <p:cNvPr id="40994" name="Line 5"/>
              <p:cNvSpPr>
                <a:spLocks noChangeShapeType="1"/>
              </p:cNvSpPr>
              <p:nvPr/>
            </p:nvSpPr>
            <p:spPr bwMode="auto">
              <a:xfrm>
                <a:off x="960" y="1200"/>
                <a:ext cx="0" cy="24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5" name="Line 6"/>
              <p:cNvSpPr>
                <a:spLocks noChangeShapeType="1"/>
              </p:cNvSpPr>
              <p:nvPr/>
            </p:nvSpPr>
            <p:spPr bwMode="auto">
              <a:xfrm>
                <a:off x="960" y="3648"/>
                <a:ext cx="40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6" name="Text Box 7"/>
              <p:cNvSpPr txBox="1">
                <a:spLocks noChangeArrowheads="1"/>
              </p:cNvSpPr>
              <p:nvPr/>
            </p:nvSpPr>
            <p:spPr bwMode="auto">
              <a:xfrm>
                <a:off x="2208" y="3888"/>
                <a:ext cx="21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/>
                  <a:t>Voice onset time (msec)</a:t>
                </a:r>
              </a:p>
            </p:txBody>
          </p:sp>
          <p:sp>
            <p:nvSpPr>
              <p:cNvPr id="40997" name="Text Box 8"/>
              <p:cNvSpPr txBox="1">
                <a:spLocks noChangeArrowheads="1"/>
              </p:cNvSpPr>
              <p:nvPr/>
            </p:nvSpPr>
            <p:spPr bwMode="auto">
              <a:xfrm>
                <a:off x="864" y="3648"/>
                <a:ext cx="44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/>
                  <a:t>0	10	20	30	40	50	60	70</a:t>
                </a:r>
              </a:p>
            </p:txBody>
          </p:sp>
        </p:grpSp>
        <p:sp>
          <p:nvSpPr>
            <p:cNvPr id="40991" name="Text Box 9"/>
            <p:cNvSpPr txBox="1">
              <a:spLocks noChangeArrowheads="1"/>
            </p:cNvSpPr>
            <p:nvPr/>
          </p:nvSpPr>
          <p:spPr bwMode="auto">
            <a:xfrm>
              <a:off x="480" y="120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100</a:t>
              </a:r>
            </a:p>
          </p:txBody>
        </p:sp>
        <p:sp>
          <p:nvSpPr>
            <p:cNvPr id="40992" name="Text Box 10"/>
            <p:cNvSpPr txBox="1">
              <a:spLocks noChangeArrowheads="1"/>
            </p:cNvSpPr>
            <p:nvPr/>
          </p:nvSpPr>
          <p:spPr bwMode="auto">
            <a:xfrm>
              <a:off x="576" y="225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50</a:t>
              </a:r>
            </a:p>
          </p:txBody>
        </p:sp>
        <p:sp>
          <p:nvSpPr>
            <p:cNvPr id="40993" name="Text Box 11"/>
            <p:cNvSpPr txBox="1">
              <a:spLocks noChangeArrowheads="1"/>
            </p:cNvSpPr>
            <p:nvPr/>
          </p:nvSpPr>
          <p:spPr bwMode="auto">
            <a:xfrm>
              <a:off x="672" y="331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</a:p>
          </p:txBody>
        </p:sp>
      </p:grpSp>
      <p:sp>
        <p:nvSpPr>
          <p:cNvPr id="273420" name="Oval 12"/>
          <p:cNvSpPr>
            <a:spLocks noChangeArrowheads="1"/>
          </p:cNvSpPr>
          <p:nvPr/>
        </p:nvSpPr>
        <p:spPr bwMode="auto">
          <a:xfrm>
            <a:off x="1219200" y="5715000"/>
            <a:ext cx="609600" cy="533400"/>
          </a:xfrm>
          <a:prstGeom prst="ellips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21" name="Oval 13"/>
          <p:cNvSpPr>
            <a:spLocks noChangeArrowheads="1"/>
          </p:cNvSpPr>
          <p:nvPr/>
        </p:nvSpPr>
        <p:spPr bwMode="auto">
          <a:xfrm>
            <a:off x="2209800" y="5715000"/>
            <a:ext cx="609600" cy="533400"/>
          </a:xfrm>
          <a:prstGeom prst="ellips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22" name="Oval 14"/>
          <p:cNvSpPr>
            <a:spLocks noChangeArrowheads="1"/>
          </p:cNvSpPr>
          <p:nvPr/>
        </p:nvSpPr>
        <p:spPr bwMode="auto">
          <a:xfrm>
            <a:off x="3124200" y="5715000"/>
            <a:ext cx="609600" cy="533400"/>
          </a:xfrm>
          <a:prstGeom prst="ellips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23" name="Oval 15"/>
          <p:cNvSpPr>
            <a:spLocks noChangeArrowheads="1"/>
          </p:cNvSpPr>
          <p:nvPr/>
        </p:nvSpPr>
        <p:spPr bwMode="auto">
          <a:xfrm>
            <a:off x="4038600" y="5715000"/>
            <a:ext cx="609600" cy="533400"/>
          </a:xfrm>
          <a:prstGeom prst="ellips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7" name="Group 16"/>
          <p:cNvGrpSpPr>
            <a:grpSpLocks/>
          </p:cNvGrpSpPr>
          <p:nvPr/>
        </p:nvGrpSpPr>
        <p:grpSpPr bwMode="auto">
          <a:xfrm>
            <a:off x="2133600" y="2971800"/>
            <a:ext cx="4876800" cy="579438"/>
            <a:chOff x="1344" y="2064"/>
            <a:chExt cx="3072" cy="365"/>
          </a:xfrm>
        </p:grpSpPr>
        <p:sp>
          <p:nvSpPr>
            <p:cNvPr id="40988" name="Text Box 17"/>
            <p:cNvSpPr txBox="1">
              <a:spLocks noChangeArrowheads="1"/>
            </p:cNvSpPr>
            <p:nvPr/>
          </p:nvSpPr>
          <p:spPr bwMode="auto">
            <a:xfrm>
              <a:off x="1344" y="2064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/>
                <a:t>/ga/</a:t>
              </a:r>
              <a:endParaRPr lang="en-US" b="1"/>
            </a:p>
          </p:txBody>
        </p:sp>
        <p:sp>
          <p:nvSpPr>
            <p:cNvPr id="40989" name="Text Box 18"/>
            <p:cNvSpPr txBox="1">
              <a:spLocks noChangeArrowheads="1"/>
            </p:cNvSpPr>
            <p:nvPr/>
          </p:nvSpPr>
          <p:spPr bwMode="auto">
            <a:xfrm>
              <a:off x="3792" y="2064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/>
                <a:t>/ka/</a:t>
              </a:r>
              <a:endParaRPr lang="en-US" b="1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648200" y="3657600"/>
            <a:ext cx="2971800" cy="228600"/>
            <a:chOff x="2928" y="2304"/>
            <a:chExt cx="1872" cy="144"/>
          </a:xfrm>
        </p:grpSpPr>
        <p:sp>
          <p:nvSpPr>
            <p:cNvPr id="40984" name="Oval 20"/>
            <p:cNvSpPr>
              <a:spLocks noChangeArrowheads="1"/>
            </p:cNvSpPr>
            <p:nvPr/>
          </p:nvSpPr>
          <p:spPr bwMode="auto">
            <a:xfrm>
              <a:off x="2928" y="2304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Oval 21"/>
            <p:cNvSpPr>
              <a:spLocks noChangeArrowheads="1"/>
            </p:cNvSpPr>
            <p:nvPr/>
          </p:nvSpPr>
          <p:spPr bwMode="auto">
            <a:xfrm>
              <a:off x="3504" y="2304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Oval 22"/>
            <p:cNvSpPr>
              <a:spLocks noChangeArrowheads="1"/>
            </p:cNvSpPr>
            <p:nvPr/>
          </p:nvSpPr>
          <p:spPr bwMode="auto">
            <a:xfrm>
              <a:off x="4080" y="2304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Oval 23"/>
            <p:cNvSpPr>
              <a:spLocks noChangeArrowheads="1"/>
            </p:cNvSpPr>
            <p:nvPr/>
          </p:nvSpPr>
          <p:spPr bwMode="auto">
            <a:xfrm>
              <a:off x="4656" y="2304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600200" y="3657600"/>
            <a:ext cx="838200" cy="2057400"/>
            <a:chOff x="1008" y="2304"/>
            <a:chExt cx="528" cy="1296"/>
          </a:xfrm>
        </p:grpSpPr>
        <p:sp>
          <p:nvSpPr>
            <p:cNvPr id="40980" name="Oval 25"/>
            <p:cNvSpPr>
              <a:spLocks noChangeArrowheads="1"/>
            </p:cNvSpPr>
            <p:nvPr/>
          </p:nvSpPr>
          <p:spPr bwMode="auto">
            <a:xfrm>
              <a:off x="1200" y="2304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981" name="Group 26"/>
            <p:cNvGrpSpPr>
              <a:grpSpLocks/>
            </p:cNvGrpSpPr>
            <p:nvPr/>
          </p:nvGrpSpPr>
          <p:grpSpPr bwMode="auto">
            <a:xfrm>
              <a:off x="1008" y="2448"/>
              <a:ext cx="528" cy="1152"/>
              <a:chOff x="1008" y="2448"/>
              <a:chExt cx="528" cy="1152"/>
            </a:xfrm>
          </p:grpSpPr>
          <p:sp>
            <p:nvSpPr>
              <p:cNvPr id="40982" name="Line 27"/>
              <p:cNvSpPr>
                <a:spLocks noChangeShapeType="1"/>
              </p:cNvSpPr>
              <p:nvPr/>
            </p:nvSpPr>
            <p:spPr bwMode="auto">
              <a:xfrm flipH="1">
                <a:off x="1008" y="2448"/>
                <a:ext cx="240" cy="1152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3" name="Line 28"/>
              <p:cNvSpPr>
                <a:spLocks noChangeShapeType="1"/>
              </p:cNvSpPr>
              <p:nvPr/>
            </p:nvSpPr>
            <p:spPr bwMode="auto">
              <a:xfrm>
                <a:off x="1296" y="2448"/>
                <a:ext cx="240" cy="1152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2590800" y="3657600"/>
            <a:ext cx="685800" cy="2057400"/>
            <a:chOff x="1632" y="2304"/>
            <a:chExt cx="432" cy="1296"/>
          </a:xfrm>
        </p:grpSpPr>
        <p:sp>
          <p:nvSpPr>
            <p:cNvPr id="40976" name="Oval 30"/>
            <p:cNvSpPr>
              <a:spLocks noChangeArrowheads="1"/>
            </p:cNvSpPr>
            <p:nvPr/>
          </p:nvSpPr>
          <p:spPr bwMode="auto">
            <a:xfrm>
              <a:off x="1728" y="2304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977" name="Group 31"/>
            <p:cNvGrpSpPr>
              <a:grpSpLocks/>
            </p:cNvGrpSpPr>
            <p:nvPr/>
          </p:nvGrpSpPr>
          <p:grpSpPr bwMode="auto">
            <a:xfrm>
              <a:off x="1632" y="2448"/>
              <a:ext cx="432" cy="1152"/>
              <a:chOff x="1632" y="2448"/>
              <a:chExt cx="432" cy="1152"/>
            </a:xfrm>
          </p:grpSpPr>
          <p:sp>
            <p:nvSpPr>
              <p:cNvPr id="40978" name="Line 32"/>
              <p:cNvSpPr>
                <a:spLocks noChangeShapeType="1"/>
              </p:cNvSpPr>
              <p:nvPr/>
            </p:nvSpPr>
            <p:spPr bwMode="auto">
              <a:xfrm flipH="1">
                <a:off x="1632" y="2448"/>
                <a:ext cx="144" cy="1152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9" name="Line 33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240" cy="1152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505200" y="1981200"/>
            <a:ext cx="762000" cy="3733800"/>
            <a:chOff x="2208" y="1248"/>
            <a:chExt cx="480" cy="2352"/>
          </a:xfrm>
        </p:grpSpPr>
        <p:sp>
          <p:nvSpPr>
            <p:cNvPr id="40972" name="Oval 35"/>
            <p:cNvSpPr>
              <a:spLocks noChangeArrowheads="1"/>
            </p:cNvSpPr>
            <p:nvPr/>
          </p:nvSpPr>
          <p:spPr bwMode="auto">
            <a:xfrm>
              <a:off x="2352" y="1248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973" name="Group 36"/>
            <p:cNvGrpSpPr>
              <a:grpSpLocks/>
            </p:cNvGrpSpPr>
            <p:nvPr/>
          </p:nvGrpSpPr>
          <p:grpSpPr bwMode="auto">
            <a:xfrm>
              <a:off x="2208" y="1392"/>
              <a:ext cx="480" cy="2208"/>
              <a:chOff x="2208" y="1392"/>
              <a:chExt cx="480" cy="2208"/>
            </a:xfrm>
          </p:grpSpPr>
          <p:sp>
            <p:nvSpPr>
              <p:cNvPr id="40974" name="Line 37"/>
              <p:cNvSpPr>
                <a:spLocks noChangeShapeType="1"/>
              </p:cNvSpPr>
              <p:nvPr/>
            </p:nvSpPr>
            <p:spPr bwMode="auto">
              <a:xfrm flipH="1">
                <a:off x="2208" y="1392"/>
                <a:ext cx="192" cy="2208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5" name="Line 38"/>
              <p:cNvSpPr>
                <a:spLocks noChangeShapeType="1"/>
              </p:cNvSpPr>
              <p:nvPr/>
            </p:nvSpPr>
            <p:spPr bwMode="auto">
              <a:xfrm>
                <a:off x="2448" y="1392"/>
                <a:ext cx="240" cy="2208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67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20" grpId="0" animBg="1"/>
      <p:bldP spid="273421" grpId="0" animBg="1"/>
      <p:bldP spid="273422" grpId="0" animBg="1"/>
      <p:bldP spid="2734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a typeface="ＭＳ Ｐゴシック" charset="0"/>
                <a:cs typeface="ＭＳ Ｐゴシック" charset="0"/>
              </a:rPr>
              <a:t>Labeling &amp; Discrimination</a:t>
            </a:r>
          </a:p>
        </p:txBody>
      </p:sp>
      <p:grpSp>
        <p:nvGrpSpPr>
          <p:cNvPr id="43010" name="Group 3"/>
          <p:cNvGrpSpPr>
            <a:grpSpLocks/>
          </p:cNvGrpSpPr>
          <p:nvPr/>
        </p:nvGrpSpPr>
        <p:grpSpPr bwMode="auto">
          <a:xfrm>
            <a:off x="762000" y="1905000"/>
            <a:ext cx="7620000" cy="4724400"/>
            <a:chOff x="480" y="1200"/>
            <a:chExt cx="4800" cy="2976"/>
          </a:xfrm>
        </p:grpSpPr>
        <p:grpSp>
          <p:nvGrpSpPr>
            <p:cNvPr id="43044" name="Group 4"/>
            <p:cNvGrpSpPr>
              <a:grpSpLocks/>
            </p:cNvGrpSpPr>
            <p:nvPr/>
          </p:nvGrpSpPr>
          <p:grpSpPr bwMode="auto">
            <a:xfrm>
              <a:off x="864" y="1200"/>
              <a:ext cx="4416" cy="2976"/>
              <a:chOff x="864" y="1200"/>
              <a:chExt cx="4416" cy="2976"/>
            </a:xfrm>
          </p:grpSpPr>
          <p:sp>
            <p:nvSpPr>
              <p:cNvPr id="43048" name="Line 5"/>
              <p:cNvSpPr>
                <a:spLocks noChangeShapeType="1"/>
              </p:cNvSpPr>
              <p:nvPr/>
            </p:nvSpPr>
            <p:spPr bwMode="auto">
              <a:xfrm>
                <a:off x="960" y="1200"/>
                <a:ext cx="0" cy="24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9" name="Line 6"/>
              <p:cNvSpPr>
                <a:spLocks noChangeShapeType="1"/>
              </p:cNvSpPr>
              <p:nvPr/>
            </p:nvSpPr>
            <p:spPr bwMode="auto">
              <a:xfrm>
                <a:off x="960" y="3648"/>
                <a:ext cx="40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0" name="Text Box 7"/>
              <p:cNvSpPr txBox="1">
                <a:spLocks noChangeArrowheads="1"/>
              </p:cNvSpPr>
              <p:nvPr/>
            </p:nvSpPr>
            <p:spPr bwMode="auto">
              <a:xfrm>
                <a:off x="2208" y="3888"/>
                <a:ext cx="21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/>
                  <a:t>Voice onset time (msec)</a:t>
                </a:r>
              </a:p>
            </p:txBody>
          </p:sp>
          <p:sp>
            <p:nvSpPr>
              <p:cNvPr id="43051" name="Text Box 8"/>
              <p:cNvSpPr txBox="1">
                <a:spLocks noChangeArrowheads="1"/>
              </p:cNvSpPr>
              <p:nvPr/>
            </p:nvSpPr>
            <p:spPr bwMode="auto">
              <a:xfrm>
                <a:off x="864" y="3648"/>
                <a:ext cx="44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/>
                  <a:t>0	10	20	30	40	50	60	70</a:t>
                </a:r>
              </a:p>
            </p:txBody>
          </p:sp>
        </p:grpSp>
        <p:sp>
          <p:nvSpPr>
            <p:cNvPr id="43045" name="Text Box 9"/>
            <p:cNvSpPr txBox="1">
              <a:spLocks noChangeArrowheads="1"/>
            </p:cNvSpPr>
            <p:nvPr/>
          </p:nvSpPr>
          <p:spPr bwMode="auto">
            <a:xfrm>
              <a:off x="480" y="120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100</a:t>
              </a:r>
            </a:p>
          </p:txBody>
        </p:sp>
        <p:sp>
          <p:nvSpPr>
            <p:cNvPr id="43046" name="Text Box 10"/>
            <p:cNvSpPr txBox="1">
              <a:spLocks noChangeArrowheads="1"/>
            </p:cNvSpPr>
            <p:nvPr/>
          </p:nvSpPr>
          <p:spPr bwMode="auto">
            <a:xfrm>
              <a:off x="576" y="225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50</a:t>
              </a:r>
            </a:p>
          </p:txBody>
        </p:sp>
        <p:sp>
          <p:nvSpPr>
            <p:cNvPr id="43047" name="Text Box 11"/>
            <p:cNvSpPr txBox="1">
              <a:spLocks noChangeArrowheads="1"/>
            </p:cNvSpPr>
            <p:nvPr/>
          </p:nvSpPr>
          <p:spPr bwMode="auto">
            <a:xfrm>
              <a:off x="672" y="331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</a:p>
          </p:txBody>
        </p:sp>
      </p:grpSp>
      <p:grpSp>
        <p:nvGrpSpPr>
          <p:cNvPr id="43011" name="Group 12"/>
          <p:cNvGrpSpPr>
            <a:grpSpLocks/>
          </p:cNvGrpSpPr>
          <p:nvPr/>
        </p:nvGrpSpPr>
        <p:grpSpPr bwMode="auto">
          <a:xfrm>
            <a:off x="2133600" y="2971800"/>
            <a:ext cx="4876800" cy="579438"/>
            <a:chOff x="1344" y="2064"/>
            <a:chExt cx="3072" cy="365"/>
          </a:xfrm>
        </p:grpSpPr>
        <p:sp>
          <p:nvSpPr>
            <p:cNvPr id="43042" name="Text Box 13"/>
            <p:cNvSpPr txBox="1">
              <a:spLocks noChangeArrowheads="1"/>
            </p:cNvSpPr>
            <p:nvPr/>
          </p:nvSpPr>
          <p:spPr bwMode="auto">
            <a:xfrm>
              <a:off x="1344" y="2064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/>
                <a:t>/ga/</a:t>
              </a:r>
              <a:endParaRPr lang="en-US" b="1"/>
            </a:p>
          </p:txBody>
        </p:sp>
        <p:sp>
          <p:nvSpPr>
            <p:cNvPr id="43043" name="Text Box 14"/>
            <p:cNvSpPr txBox="1">
              <a:spLocks noChangeArrowheads="1"/>
            </p:cNvSpPr>
            <p:nvPr/>
          </p:nvSpPr>
          <p:spPr bwMode="auto">
            <a:xfrm>
              <a:off x="3792" y="2064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/>
                <a:t>/ka/</a:t>
              </a:r>
              <a:endParaRPr lang="en-US" b="1"/>
            </a:p>
          </p:txBody>
        </p:sp>
      </p:grpSp>
      <p:sp>
        <p:nvSpPr>
          <p:cNvPr id="43012" name="Oval 15"/>
          <p:cNvSpPr>
            <a:spLocks noChangeArrowheads="1"/>
          </p:cNvSpPr>
          <p:nvPr/>
        </p:nvSpPr>
        <p:spPr bwMode="auto">
          <a:xfrm>
            <a:off x="2743200" y="36576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Oval 16"/>
          <p:cNvSpPr>
            <a:spLocks noChangeArrowheads="1"/>
          </p:cNvSpPr>
          <p:nvPr/>
        </p:nvSpPr>
        <p:spPr bwMode="auto">
          <a:xfrm>
            <a:off x="3733800" y="19812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4" name="Group 17"/>
          <p:cNvGrpSpPr>
            <a:grpSpLocks/>
          </p:cNvGrpSpPr>
          <p:nvPr/>
        </p:nvGrpSpPr>
        <p:grpSpPr bwMode="auto">
          <a:xfrm>
            <a:off x="4648200" y="3657600"/>
            <a:ext cx="2971800" cy="228600"/>
            <a:chOff x="2928" y="2304"/>
            <a:chExt cx="1872" cy="144"/>
          </a:xfrm>
        </p:grpSpPr>
        <p:sp>
          <p:nvSpPr>
            <p:cNvPr id="43038" name="Oval 18"/>
            <p:cNvSpPr>
              <a:spLocks noChangeArrowheads="1"/>
            </p:cNvSpPr>
            <p:nvPr/>
          </p:nvSpPr>
          <p:spPr bwMode="auto">
            <a:xfrm>
              <a:off x="2928" y="2304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Oval 19"/>
            <p:cNvSpPr>
              <a:spLocks noChangeArrowheads="1"/>
            </p:cNvSpPr>
            <p:nvPr/>
          </p:nvSpPr>
          <p:spPr bwMode="auto">
            <a:xfrm>
              <a:off x="3504" y="2304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Oval 20"/>
            <p:cNvSpPr>
              <a:spLocks noChangeArrowheads="1"/>
            </p:cNvSpPr>
            <p:nvPr/>
          </p:nvSpPr>
          <p:spPr bwMode="auto">
            <a:xfrm>
              <a:off x="4080" y="2304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Oval 21"/>
            <p:cNvSpPr>
              <a:spLocks noChangeArrowheads="1"/>
            </p:cNvSpPr>
            <p:nvPr/>
          </p:nvSpPr>
          <p:spPr bwMode="auto">
            <a:xfrm>
              <a:off x="4656" y="2304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5" name="Oval 22"/>
          <p:cNvSpPr>
            <a:spLocks noChangeArrowheads="1"/>
          </p:cNvSpPr>
          <p:nvPr/>
        </p:nvSpPr>
        <p:spPr bwMode="auto">
          <a:xfrm>
            <a:off x="1905000" y="3657600"/>
            <a:ext cx="2286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6" name="Group 23"/>
          <p:cNvGrpSpPr>
            <a:grpSpLocks/>
          </p:cNvGrpSpPr>
          <p:nvPr/>
        </p:nvGrpSpPr>
        <p:grpSpPr bwMode="auto">
          <a:xfrm>
            <a:off x="1600200" y="1981200"/>
            <a:ext cx="6477000" cy="3733800"/>
            <a:chOff x="1008" y="1248"/>
            <a:chExt cx="4080" cy="2352"/>
          </a:xfrm>
        </p:grpSpPr>
        <p:sp>
          <p:nvSpPr>
            <p:cNvPr id="43023" name="Oval 24"/>
            <p:cNvSpPr>
              <a:spLocks noChangeArrowheads="1"/>
            </p:cNvSpPr>
            <p:nvPr/>
          </p:nvSpPr>
          <p:spPr bwMode="auto">
            <a:xfrm>
              <a:off x="1008" y="124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Oval 25"/>
            <p:cNvSpPr>
              <a:spLocks noChangeArrowheads="1"/>
            </p:cNvSpPr>
            <p:nvPr/>
          </p:nvSpPr>
          <p:spPr bwMode="auto">
            <a:xfrm>
              <a:off x="1536" y="124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Oval 26"/>
            <p:cNvSpPr>
              <a:spLocks noChangeArrowheads="1"/>
            </p:cNvSpPr>
            <p:nvPr/>
          </p:nvSpPr>
          <p:spPr bwMode="auto">
            <a:xfrm>
              <a:off x="2112" y="124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Oval 27"/>
            <p:cNvSpPr>
              <a:spLocks noChangeArrowheads="1"/>
            </p:cNvSpPr>
            <p:nvPr/>
          </p:nvSpPr>
          <p:spPr bwMode="auto">
            <a:xfrm>
              <a:off x="2688" y="34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Oval 28"/>
            <p:cNvSpPr>
              <a:spLocks noChangeArrowheads="1"/>
            </p:cNvSpPr>
            <p:nvPr/>
          </p:nvSpPr>
          <p:spPr bwMode="auto">
            <a:xfrm>
              <a:off x="3264" y="34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Oval 29"/>
            <p:cNvSpPr>
              <a:spLocks noChangeArrowheads="1"/>
            </p:cNvSpPr>
            <p:nvPr/>
          </p:nvSpPr>
          <p:spPr bwMode="auto">
            <a:xfrm>
              <a:off x="3840" y="34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Oval 30"/>
            <p:cNvSpPr>
              <a:spLocks noChangeArrowheads="1"/>
            </p:cNvSpPr>
            <p:nvPr/>
          </p:nvSpPr>
          <p:spPr bwMode="auto">
            <a:xfrm>
              <a:off x="4416" y="34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Oval 31"/>
            <p:cNvSpPr>
              <a:spLocks noChangeArrowheads="1"/>
            </p:cNvSpPr>
            <p:nvPr/>
          </p:nvSpPr>
          <p:spPr bwMode="auto">
            <a:xfrm>
              <a:off x="4944" y="34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Line 32"/>
            <p:cNvSpPr>
              <a:spLocks noChangeShapeType="1"/>
            </p:cNvSpPr>
            <p:nvPr/>
          </p:nvSpPr>
          <p:spPr bwMode="auto">
            <a:xfrm>
              <a:off x="1152" y="1344"/>
              <a:ext cx="3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Line 33"/>
            <p:cNvSpPr>
              <a:spLocks noChangeShapeType="1"/>
            </p:cNvSpPr>
            <p:nvPr/>
          </p:nvSpPr>
          <p:spPr bwMode="auto">
            <a:xfrm>
              <a:off x="1680" y="1344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Line 34"/>
            <p:cNvSpPr>
              <a:spLocks noChangeShapeType="1"/>
            </p:cNvSpPr>
            <p:nvPr/>
          </p:nvSpPr>
          <p:spPr bwMode="auto">
            <a:xfrm>
              <a:off x="2832" y="355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Line 35"/>
            <p:cNvSpPr>
              <a:spLocks noChangeShapeType="1"/>
            </p:cNvSpPr>
            <p:nvPr/>
          </p:nvSpPr>
          <p:spPr bwMode="auto">
            <a:xfrm>
              <a:off x="3408" y="355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Line 36"/>
            <p:cNvSpPr>
              <a:spLocks noChangeShapeType="1"/>
            </p:cNvSpPr>
            <p:nvPr/>
          </p:nvSpPr>
          <p:spPr bwMode="auto">
            <a:xfrm>
              <a:off x="3984" y="355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Line 37"/>
            <p:cNvSpPr>
              <a:spLocks noChangeShapeType="1"/>
            </p:cNvSpPr>
            <p:nvPr/>
          </p:nvSpPr>
          <p:spPr bwMode="auto">
            <a:xfrm>
              <a:off x="4560" y="355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Line 38"/>
            <p:cNvSpPr>
              <a:spLocks noChangeShapeType="1"/>
            </p:cNvSpPr>
            <p:nvPr/>
          </p:nvSpPr>
          <p:spPr bwMode="auto">
            <a:xfrm>
              <a:off x="2208" y="1392"/>
              <a:ext cx="528" cy="20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7" name="Line 39"/>
          <p:cNvSpPr>
            <a:spLocks noChangeShapeType="1"/>
          </p:cNvSpPr>
          <p:nvPr/>
        </p:nvSpPr>
        <p:spPr bwMode="auto">
          <a:xfrm>
            <a:off x="2133600" y="3810000"/>
            <a:ext cx="609600" cy="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40"/>
          <p:cNvSpPr>
            <a:spLocks noChangeShapeType="1"/>
          </p:cNvSpPr>
          <p:nvPr/>
        </p:nvSpPr>
        <p:spPr bwMode="auto">
          <a:xfrm>
            <a:off x="4876800" y="3810000"/>
            <a:ext cx="685800" cy="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41"/>
          <p:cNvSpPr>
            <a:spLocks noChangeShapeType="1"/>
          </p:cNvSpPr>
          <p:nvPr/>
        </p:nvSpPr>
        <p:spPr bwMode="auto">
          <a:xfrm>
            <a:off x="5867400" y="3810000"/>
            <a:ext cx="685800" cy="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42"/>
          <p:cNvSpPr>
            <a:spLocks noChangeShapeType="1"/>
          </p:cNvSpPr>
          <p:nvPr/>
        </p:nvSpPr>
        <p:spPr bwMode="auto">
          <a:xfrm>
            <a:off x="6705600" y="3810000"/>
            <a:ext cx="685800" cy="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43"/>
          <p:cNvSpPr>
            <a:spLocks noChangeShapeType="1"/>
          </p:cNvSpPr>
          <p:nvPr/>
        </p:nvSpPr>
        <p:spPr bwMode="auto">
          <a:xfrm flipV="1">
            <a:off x="2971800" y="2209800"/>
            <a:ext cx="838200" cy="152400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44"/>
          <p:cNvSpPr>
            <a:spLocks noChangeShapeType="1"/>
          </p:cNvSpPr>
          <p:nvPr/>
        </p:nvSpPr>
        <p:spPr bwMode="auto">
          <a:xfrm>
            <a:off x="3886200" y="2209800"/>
            <a:ext cx="762000" cy="152400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109538"/>
            <a:ext cx="8128000" cy="1185862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Categorical Perception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ea typeface="ＭＳ Ｐゴシック" charset="0"/>
              </a:rPr>
              <a:t>Pros:</a:t>
            </a:r>
          </a:p>
          <a:p>
            <a:pPr lvl="1"/>
            <a:r>
              <a:rPr lang="en-US" dirty="0"/>
              <a:t>Ignore irrelevant information, compress speech signal into phonological categories</a:t>
            </a:r>
          </a:p>
          <a:p>
            <a:pPr lvl="1"/>
            <a:r>
              <a:rPr lang="en-US" dirty="0"/>
              <a:t>Quickly classify transient events</a:t>
            </a:r>
          </a:p>
          <a:p>
            <a:endParaRPr lang="en-US" sz="2800" dirty="0">
              <a:ea typeface="ＭＳ Ｐゴシック" charset="0"/>
            </a:endParaRPr>
          </a:p>
          <a:p>
            <a:r>
              <a:rPr lang="en-US" sz="2800" b="1" dirty="0">
                <a:ea typeface="ＭＳ Ｐゴシック" charset="0"/>
              </a:rPr>
              <a:t>Cons: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Might ignore useful information (especially, since perception is noisy!)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r>
              <a:rPr lang="en-US" sz="2600" dirty="0">
                <a:ea typeface="ＭＳ Ｐゴシック" charset="0"/>
              </a:rPr>
              <a:t>So, is subphonemic detail really discarded immediately?</a:t>
            </a:r>
          </a:p>
          <a:p>
            <a:pPr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109538"/>
            <a:ext cx="8518525" cy="1109662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But: Categorical Perception of VOT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in other species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4964"/>
            <a:ext cx="7772400" cy="1570835"/>
          </a:xfrm>
        </p:spPr>
        <p:txBody>
          <a:bodyPr>
            <a:normAutofit fontScale="92500" lnSpcReduction="20000"/>
          </a:bodyPr>
          <a:lstStyle/>
          <a:p>
            <a:pPr marL="347663" indent="-347663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Chinchillas trained on 0, 80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msec</a:t>
            </a:r>
            <a:r>
              <a:rPr lang="en-US" dirty="0"/>
              <a:t> VOT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347663" indent="-347663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Test where they perceive a boundary</a:t>
            </a:r>
          </a:p>
          <a:p>
            <a:pPr marL="347663" indent="-347663">
              <a:lnSpc>
                <a:spcPct val="90000"/>
              </a:lnSpc>
            </a:pPr>
            <a:r>
              <a:rPr lang="en-US" b="1" dirty="0">
                <a:ea typeface="ＭＳ Ｐゴシック" charset="0"/>
                <a:cs typeface="ＭＳ Ｐゴシック" charset="0"/>
              </a:rPr>
              <a:t>Chinchillas perceive the same boundary as humans</a:t>
            </a:r>
          </a:p>
        </p:txBody>
      </p:sp>
      <p:graphicFrame>
        <p:nvGraphicFramePr>
          <p:cNvPr id="49155" name="Object 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48961340"/>
              </p:ext>
            </p:extLst>
          </p:nvPr>
        </p:nvGraphicFramePr>
        <p:xfrm>
          <a:off x="2870729" y="3021273"/>
          <a:ext cx="5268964" cy="351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Image" r:id="rId4" imgW="3924848" imgH="2619048" progId="PhotoDeluxe.Image.2">
                  <p:embed/>
                </p:oleObj>
              </mc:Choice>
              <mc:Fallback>
                <p:oleObj name="Image" r:id="rId4" imgW="3924848" imgH="2619048" progId="PhotoDeluxe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729" y="3021273"/>
                        <a:ext cx="5268964" cy="3516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33489070"/>
              </p:ext>
            </p:extLst>
          </p:nvPr>
        </p:nvGraphicFramePr>
        <p:xfrm>
          <a:off x="575541" y="4618506"/>
          <a:ext cx="2093871" cy="155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" r:id="rId6" imgW="980952" imgH="952633" progId="PhotoDeluxe.Image.2">
                  <p:embed/>
                </p:oleObj>
              </mc:Choice>
              <mc:Fallback>
                <p:oleObj name="Image" r:id="rId6" imgW="980952" imgH="952633" progId="PhotoDeluxe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41" y="4618506"/>
                        <a:ext cx="2093871" cy="1558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7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85538" cy="8683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Speech perception is </a:t>
            </a:r>
            <a:r>
              <a:rPr lang="en-US" dirty="0"/>
              <a:t>ev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en more challenging than so far described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Lack of invariance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segments and for speakers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Sounds can be affected by phonetic context, syllabic stress, prosody &amp; intonation, speaking rate, and emotional state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r>
              <a:rPr lang="en-US" sz="3000" dirty="0"/>
              <a:t>So imagine reading the text through a blurry, fast-moving lens … and letters are in variety of different fonts 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invariance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Realization of phonological categories can be affected by </a:t>
            </a:r>
            <a:r>
              <a:rPr lang="en-US" b="1" dirty="0"/>
              <a:t>phonetic context</a:t>
            </a:r>
            <a:r>
              <a:rPr lang="en-US" dirty="0"/>
              <a:t>, syllabic stress, prosody &amp; intonation, speaking rate, and emotional state</a:t>
            </a:r>
          </a:p>
          <a:p>
            <a:endParaRPr lang="en-US" dirty="0"/>
          </a:p>
          <a:p>
            <a:r>
              <a:rPr lang="en-US" dirty="0"/>
              <a:t>Same </a:t>
            </a:r>
            <a:r>
              <a:rPr lang="en-US" b="1" dirty="0"/>
              <a:t>talkers</a:t>
            </a:r>
            <a:r>
              <a:rPr lang="en-US" dirty="0"/>
              <a:t> realize same phonological categories differently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C27B-ABC7-D546-9094-9DB507F1C88B}" type="slidenum">
              <a:rPr lang="en-US" altLang="en-US" smtClean="0"/>
              <a:pPr/>
              <a:t>17</a:t>
            </a:fld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73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/>
                <a:ea typeface="ＭＳ Ｐゴシック" charset="-128"/>
              </a:rPr>
              <a:t>Variability: phonological contexts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Sounds are not produced out of context: sounds surrounding a phoneme influence its realization</a:t>
            </a:r>
            <a:r>
              <a:rPr lang="en-US" altLang="en-US" b="1" dirty="0">
                <a:ea typeface="ＭＳ Ｐゴシック" charset="-128"/>
              </a:rPr>
              <a:t> </a:t>
            </a:r>
            <a:r>
              <a:rPr lang="en-US" altLang="en-US" b="1" dirty="0">
                <a:ea typeface="ＭＳ Ｐゴシック" charset="-128"/>
                <a:sym typeface="Wingdings" charset="2"/>
              </a:rPr>
              <a:t>co-articulation</a:t>
            </a:r>
            <a:endParaRPr lang="en-US" altLang="en-US" b="1" dirty="0">
              <a:ea typeface="ＭＳ Ｐゴシック" charset="-128"/>
            </a:endParaRPr>
          </a:p>
          <a:p>
            <a:pPr eaLnBrk="1" hangingPunct="1">
              <a:buFont typeface="Wingdings 2" charset="2"/>
              <a:buNone/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buFont typeface="Wingdings 2" charset="2"/>
              <a:buNone/>
            </a:pPr>
            <a:r>
              <a:rPr lang="en-US" altLang="en-US" dirty="0">
                <a:ea typeface="ＭＳ Ｐゴシック" charset="-128"/>
                <a:sym typeface="Wingdings" charset="2"/>
              </a:rPr>
              <a:t> One reason why </a:t>
            </a:r>
            <a:r>
              <a:rPr lang="en-US" altLang="en-US" dirty="0">
                <a:ea typeface="ＭＳ Ｐゴシック" charset="-128"/>
              </a:rPr>
              <a:t>synthesized speech often sounds unnatural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1A70409-139A-694D-A9D0-6C86CED15F5C}" type="slidenum">
              <a:rPr lang="en-US" altLang="en-US" sz="1400">
                <a:latin typeface="Calibri" charset="0"/>
              </a:rPr>
              <a:pPr/>
              <a:t>18</a:t>
            </a:fld>
            <a:r>
              <a:rPr lang="en-US" altLang="en-US" sz="140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ffectLst/>
                <a:ea typeface="ＭＳ Ｐゴシック" charset="-128"/>
              </a:rPr>
              <a:t>Coarticulation</a:t>
            </a:r>
            <a:endParaRPr lang="en-US" altLang="en-US" dirty="0">
              <a:effectLst/>
              <a:ea typeface="ＭＳ Ｐゴシック" charset="-128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Co-articulation: adjust pronunciation of current sound to take into account preceding and following sounds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i="1" dirty="0">
                <a:ea typeface="ＭＳ Ｐゴシック" charset="-128"/>
              </a:rPr>
              <a:t>kill </a:t>
            </a:r>
            <a:r>
              <a:rPr lang="en-US" altLang="en-US" sz="2800" dirty="0">
                <a:ea typeface="ＭＳ Ｐゴシック" charset="-128"/>
              </a:rPr>
              <a:t>vs. </a:t>
            </a:r>
            <a:r>
              <a:rPr lang="en-US" altLang="en-US" sz="2800" i="1" dirty="0">
                <a:ea typeface="ＭＳ Ｐゴシック" charset="-128"/>
              </a:rPr>
              <a:t>cool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800" i="1" dirty="0">
              <a:ea typeface="ＭＳ Ｐゴシック" charset="-128"/>
            </a:endParaRPr>
          </a:p>
          <a:p>
            <a:pPr eaLnBrk="1" hangingPunct="1"/>
            <a:r>
              <a:rPr lang="en-US" altLang="en-US" sz="3000" dirty="0">
                <a:ea typeface="ＭＳ Ｐゴシック" charset="-128"/>
              </a:rPr>
              <a:t>Can you describe the </a:t>
            </a:r>
            <a:r>
              <a:rPr lang="en-US" altLang="en-US" sz="3000" b="1" dirty="0">
                <a:ea typeface="ＭＳ Ｐゴシック" charset="-128"/>
              </a:rPr>
              <a:t>difference in the position of your articulators</a:t>
            </a:r>
            <a:r>
              <a:rPr lang="en-US" altLang="en-US" sz="3000" dirty="0">
                <a:ea typeface="ＭＳ Ｐゴシック" charset="-128"/>
              </a:rPr>
              <a:t> during the /k/ production of these two words?</a:t>
            </a: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90BC56D-0DF3-E042-B5B2-CB52C684A214}" type="slidenum">
              <a:rPr lang="en-US" altLang="en-US" sz="1400">
                <a:latin typeface="Calibri" charset="0"/>
              </a:rPr>
              <a:pPr/>
              <a:t>19</a:t>
            </a:fld>
            <a:r>
              <a:rPr lang="en-US" altLang="en-US" sz="140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97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Orthography is based on spoken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Alphabetic orthography</a:t>
            </a:r>
          </a:p>
          <a:p>
            <a:pPr lvl="1"/>
            <a:r>
              <a:rPr lang="en-US" dirty="0" smtClean="0"/>
              <a:t>Letter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maps onto a phoneme</a:t>
            </a:r>
          </a:p>
          <a:p>
            <a:pPr lvl="2"/>
            <a:r>
              <a:rPr lang="en-US" dirty="0" smtClean="0">
                <a:sym typeface="Wingdings"/>
              </a:rPr>
              <a:t>What’s a phoneme?</a:t>
            </a:r>
          </a:p>
          <a:p>
            <a:pPr lvl="3"/>
            <a:r>
              <a:rPr lang="en-US" dirty="0" smtClean="0">
                <a:sym typeface="Wingdings"/>
              </a:rPr>
              <a:t>Minimal sound unit that can make a meaning difference</a:t>
            </a:r>
          </a:p>
          <a:p>
            <a:pPr lvl="4"/>
            <a:r>
              <a:rPr lang="en-US" dirty="0" smtClean="0">
                <a:sym typeface="Wingdings"/>
              </a:rPr>
              <a:t>pat/bat  pill/bill</a:t>
            </a:r>
          </a:p>
          <a:p>
            <a:pPr lvl="5"/>
            <a:r>
              <a:rPr lang="en-US" dirty="0" smtClean="0">
                <a:sym typeface="Wingdings"/>
              </a:rPr>
              <a:t>(voicing)</a:t>
            </a:r>
          </a:p>
          <a:p>
            <a:pPr lvl="2"/>
            <a:r>
              <a:rPr lang="en-US" dirty="0" smtClean="0">
                <a:sym typeface="Wingdings"/>
              </a:rPr>
              <a:t>Where are the phonemes?</a:t>
            </a:r>
          </a:p>
          <a:p>
            <a:pPr lvl="3"/>
            <a:r>
              <a:rPr lang="en-US" dirty="0" smtClean="0">
                <a:sym typeface="Wingdings"/>
              </a:rPr>
              <a:t>The story of speech perception</a:t>
            </a:r>
          </a:p>
          <a:p>
            <a:pPr lvl="4"/>
            <a:r>
              <a:rPr lang="en-US" dirty="0" smtClean="0">
                <a:sym typeface="Wingdings"/>
              </a:rPr>
              <a:t>The lack of invariance</a:t>
            </a:r>
          </a:p>
          <a:p>
            <a:pPr lvl="4"/>
            <a:r>
              <a:rPr lang="en-US" dirty="0" smtClean="0">
                <a:sym typeface="Wingdings"/>
              </a:rPr>
              <a:t>The variability problem</a:t>
            </a:r>
          </a:p>
          <a:p>
            <a:pPr lvl="2"/>
            <a:r>
              <a:rPr lang="en-US" dirty="0" smtClean="0">
                <a:sym typeface="Wingdings"/>
              </a:rPr>
              <a:t>Where are the words?</a:t>
            </a:r>
          </a:p>
          <a:p>
            <a:pPr lvl="3"/>
            <a:r>
              <a:rPr lang="en-US" dirty="0" smtClean="0">
                <a:sym typeface="Wingdings"/>
              </a:rPr>
              <a:t>The story of spoken </a:t>
            </a:r>
            <a:r>
              <a:rPr lang="en-US" smtClean="0">
                <a:sym typeface="Wingdings"/>
              </a:rPr>
              <a:t>word recognition</a:t>
            </a:r>
            <a:endParaRPr lang="en-US" dirty="0" smtClean="0">
              <a:sym typeface="Wingdings"/>
            </a:endParaRPr>
          </a:p>
          <a:p>
            <a:pPr lvl="3"/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1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ChangeArrowheads="1"/>
          </p:cNvSpPr>
          <p:nvPr/>
        </p:nvSpPr>
        <p:spPr bwMode="auto">
          <a:xfrm>
            <a:off x="508000" y="2463800"/>
            <a:ext cx="2133600" cy="2438400"/>
          </a:xfrm>
          <a:prstGeom prst="can">
            <a:avLst>
              <a:gd name="adj" fmla="val 28571"/>
            </a:avLst>
          </a:prstGeom>
          <a:solidFill>
            <a:srgbClr val="DDDDDD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Oval 3" descr="Paper bag"/>
          <p:cNvSpPr>
            <a:spLocks noChangeArrowheads="1"/>
          </p:cNvSpPr>
          <p:nvPr/>
        </p:nvSpPr>
        <p:spPr bwMode="auto">
          <a:xfrm>
            <a:off x="1803400" y="3225800"/>
            <a:ext cx="685800" cy="609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Oval 4" descr="Granite"/>
          <p:cNvSpPr>
            <a:spLocks noChangeArrowheads="1"/>
          </p:cNvSpPr>
          <p:nvPr/>
        </p:nvSpPr>
        <p:spPr bwMode="auto">
          <a:xfrm>
            <a:off x="1651000" y="3530600"/>
            <a:ext cx="685800" cy="60960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Oval 5" descr="Pink tissue paper"/>
          <p:cNvSpPr>
            <a:spLocks noChangeArrowheads="1"/>
          </p:cNvSpPr>
          <p:nvPr/>
        </p:nvSpPr>
        <p:spPr bwMode="auto">
          <a:xfrm>
            <a:off x="1651000" y="4216400"/>
            <a:ext cx="685800" cy="609600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6" descr="Newsprint"/>
          <p:cNvSpPr>
            <a:spLocks noChangeArrowheads="1"/>
          </p:cNvSpPr>
          <p:nvPr/>
        </p:nvSpPr>
        <p:spPr bwMode="auto">
          <a:xfrm>
            <a:off x="1346200" y="3149600"/>
            <a:ext cx="685800" cy="609600"/>
          </a:xfrm>
          <a:prstGeom prst="ellips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7" descr="Green marble"/>
          <p:cNvSpPr>
            <a:spLocks noChangeAspect="1" noChangeArrowheads="1"/>
          </p:cNvSpPr>
          <p:nvPr/>
        </p:nvSpPr>
        <p:spPr bwMode="auto">
          <a:xfrm>
            <a:off x="660400" y="3454400"/>
            <a:ext cx="804863" cy="715963"/>
          </a:xfrm>
          <a:prstGeom prst="ellips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8" descr="Brown marble"/>
          <p:cNvSpPr>
            <a:spLocks noChangeAspect="1" noChangeArrowheads="1"/>
          </p:cNvSpPr>
          <p:nvPr/>
        </p:nvSpPr>
        <p:spPr bwMode="auto">
          <a:xfrm>
            <a:off x="660400" y="3987800"/>
            <a:ext cx="804863" cy="715963"/>
          </a:xfrm>
          <a:prstGeom prst="ellips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9" descr="Cork"/>
          <p:cNvSpPr>
            <a:spLocks noChangeAspect="1" noChangeArrowheads="1"/>
          </p:cNvSpPr>
          <p:nvPr/>
        </p:nvSpPr>
        <p:spPr bwMode="auto">
          <a:xfrm>
            <a:off x="660400" y="3073400"/>
            <a:ext cx="804863" cy="715963"/>
          </a:xfrm>
          <a:prstGeom prst="ellips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10" descr="Cork"/>
          <p:cNvSpPr>
            <a:spLocks noChangeAspect="1" noChangeArrowheads="1"/>
          </p:cNvSpPr>
          <p:nvPr/>
        </p:nvSpPr>
        <p:spPr bwMode="auto">
          <a:xfrm>
            <a:off x="2794000" y="1841500"/>
            <a:ext cx="804863" cy="715963"/>
          </a:xfrm>
          <a:prstGeom prst="ellips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4584700" y="1943100"/>
            <a:ext cx="4038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Recognition problem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2338388" y="0"/>
            <a:ext cx="4541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Spoken word recognition</a:t>
            </a: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9996488" y="60166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1163"/>
      </p:ext>
    </p:extLst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2300288" y="0"/>
            <a:ext cx="4541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Spoken word recognition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886200" y="19050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62000" y="914400"/>
            <a:ext cx="79851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charset="0"/>
              </a:rPr>
              <a:t>Segmentation problem:</a:t>
            </a:r>
            <a:endParaRPr lang="en-US" sz="200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Spoken words unfold as a series of transient acoustic events extending over a few hundred ms, without reliable cues to word boundaries.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Imagine reading this page through a two-letter aperture, the text scrolling past without spaces separating the words, at a variable rate you can’t control, with the visual features for each letter arriving asynchronously.</a:t>
            </a: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18436" name="Picture 5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49650"/>
            <a:ext cx="86868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8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ChangeArrowheads="1"/>
          </p:cNvSpPr>
          <p:nvPr/>
        </p:nvSpPr>
        <p:spPr bwMode="auto">
          <a:xfrm>
            <a:off x="0" y="6280150"/>
            <a:ext cx="825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latin typeface="Optima" charset="0"/>
              </a:rPr>
              <a:t>Put the five of hearts that’s below the eight of clubs above the three of diamonds</a:t>
            </a:r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04800" y="0"/>
            <a:ext cx="8382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>
                <a:latin typeface="Palatino" charset="0"/>
              </a:rPr>
              <a:t>	Eye movements and spoken language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36867" name="Group 14"/>
          <p:cNvGrpSpPr>
            <a:grpSpLocks/>
          </p:cNvGrpSpPr>
          <p:nvPr/>
        </p:nvGrpSpPr>
        <p:grpSpPr bwMode="auto">
          <a:xfrm>
            <a:off x="3319463" y="533400"/>
            <a:ext cx="1652587" cy="2192338"/>
            <a:chOff x="96" y="480"/>
            <a:chExt cx="1041" cy="1381"/>
          </a:xfrm>
        </p:grpSpPr>
        <p:pic>
          <p:nvPicPr>
            <p:cNvPr id="368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480"/>
              <a:ext cx="675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5" name="Text Box 7"/>
            <p:cNvSpPr txBox="1">
              <a:spLocks noChangeAspect="1" noChangeArrowheads="1"/>
            </p:cNvSpPr>
            <p:nvPr/>
          </p:nvSpPr>
          <p:spPr bwMode="auto">
            <a:xfrm>
              <a:off x="96" y="1495"/>
              <a:ext cx="104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Optima" charset="0"/>
                </a:rPr>
                <a:t>Michael Spivey, Merced</a:t>
              </a:r>
              <a:endParaRPr lang="en-US" sz="1800" b="1">
                <a:latin typeface="Optima" charset="0"/>
              </a:endParaRPr>
            </a:p>
          </p:txBody>
        </p:sp>
      </p:grpSp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65163"/>
            <a:ext cx="1958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0"/>
          <p:cNvSpPr txBox="1">
            <a:spLocks noChangeAspect="1" noChangeArrowheads="1"/>
          </p:cNvSpPr>
          <p:nvPr/>
        </p:nvSpPr>
        <p:spPr bwMode="auto">
          <a:xfrm>
            <a:off x="588963" y="2125663"/>
            <a:ext cx="20986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sz="1600" b="1">
                <a:latin typeface="Optima" charset="0"/>
              </a:rPr>
              <a:t>Kathleen Eberhard</a:t>
            </a:r>
          </a:p>
          <a:p>
            <a:pPr algn="ctr">
              <a:spcBef>
                <a:spcPct val="10000"/>
              </a:spcBef>
            </a:pPr>
            <a:r>
              <a:rPr lang="en-US" sz="1600" b="1">
                <a:latin typeface="Optima" charset="0"/>
              </a:rPr>
              <a:t>Notre Dame</a:t>
            </a:r>
            <a:endParaRPr lang="en-US" sz="1800" b="1">
              <a:latin typeface="Optima" charset="0"/>
            </a:endParaRPr>
          </a:p>
        </p:txBody>
      </p: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5373688" y="620713"/>
            <a:ext cx="1638300" cy="2166937"/>
            <a:chOff x="4050" y="480"/>
            <a:chExt cx="1032" cy="1365"/>
          </a:xfrm>
        </p:grpSpPr>
        <p:pic>
          <p:nvPicPr>
            <p:cNvPr id="3687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480"/>
              <a:ext cx="794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 Box 13"/>
            <p:cNvSpPr txBox="1">
              <a:spLocks noChangeAspect="1" noChangeArrowheads="1"/>
            </p:cNvSpPr>
            <p:nvPr/>
          </p:nvSpPr>
          <p:spPr bwMode="auto">
            <a:xfrm>
              <a:off x="4050" y="1464"/>
              <a:ext cx="1032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10000"/>
                </a:spcBef>
              </a:pPr>
              <a:r>
                <a:rPr lang="en-US" sz="1600" b="1">
                  <a:latin typeface="Optima" charset="0"/>
                </a:rPr>
                <a:t>Julie Sedivy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 b="1">
                  <a:latin typeface="Optima" charset="0"/>
                </a:rPr>
                <a:t>Brown</a:t>
              </a:r>
              <a:endParaRPr lang="en-US" sz="1800" b="1">
                <a:latin typeface="Optima" charset="0"/>
              </a:endParaRPr>
            </a:p>
          </p:txBody>
        </p:sp>
      </p:grpSp>
      <p:pic>
        <p:nvPicPr>
          <p:cNvPr id="36871" name="cards1.mov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730500"/>
            <a:ext cx="39338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20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cards1.mov" descr="//cards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5029200"/>
            <a:ext cx="594360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Put the five of hearts that</a:t>
            </a:r>
            <a:r>
              <a:rPr lang="ja-JP" alt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 below the eight of clubs above the two of diamonds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990600"/>
            <a:ext cx="5257800" cy="3657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cxnSp>
        <p:nvCxnSpPr>
          <p:cNvPr id="38916" name="Straight Arrow Connector 6"/>
          <p:cNvCxnSpPr>
            <a:cxnSpLocks noChangeShapeType="1"/>
          </p:cNvCxnSpPr>
          <p:nvPr/>
        </p:nvCxnSpPr>
        <p:spPr bwMode="auto">
          <a:xfrm flipV="1">
            <a:off x="3886200" y="2438400"/>
            <a:ext cx="1524000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7" name="Straight Arrow Connector 8"/>
          <p:cNvCxnSpPr>
            <a:cxnSpLocks noChangeShapeType="1"/>
          </p:cNvCxnSpPr>
          <p:nvPr/>
        </p:nvCxnSpPr>
        <p:spPr bwMode="auto">
          <a:xfrm rot="10800000">
            <a:off x="3657600" y="3200400"/>
            <a:ext cx="16764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3658394" y="2894806"/>
            <a:ext cx="6096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Straight Arrow Connector 12"/>
          <p:cNvCxnSpPr>
            <a:cxnSpLocks noChangeShapeType="1"/>
          </p:cNvCxnSpPr>
          <p:nvPr/>
        </p:nvCxnSpPr>
        <p:spPr bwMode="auto">
          <a:xfrm>
            <a:off x="3810000" y="3048000"/>
            <a:ext cx="16764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Straight Arrow Connector 14"/>
          <p:cNvCxnSpPr>
            <a:cxnSpLocks noChangeShapeType="1"/>
          </p:cNvCxnSpPr>
          <p:nvPr/>
        </p:nvCxnSpPr>
        <p:spPr bwMode="auto">
          <a:xfrm rot="5400000">
            <a:off x="5106194" y="2666206"/>
            <a:ext cx="6096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Straight Arrow Connector 16"/>
          <p:cNvCxnSpPr>
            <a:cxnSpLocks noChangeShapeType="1"/>
          </p:cNvCxnSpPr>
          <p:nvPr/>
        </p:nvCxnSpPr>
        <p:spPr bwMode="auto">
          <a:xfrm rot="10800000" flipV="1">
            <a:off x="3733800" y="2438400"/>
            <a:ext cx="9906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2" name="TextBox 10"/>
          <p:cNvSpPr txBox="1">
            <a:spLocks noChangeArrowheads="1"/>
          </p:cNvSpPr>
          <p:nvPr/>
        </p:nvSpPr>
        <p:spPr bwMode="auto">
          <a:xfrm>
            <a:off x="1066800" y="30480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Visual World Eye Tracking</a:t>
            </a:r>
          </a:p>
        </p:txBody>
      </p:sp>
      <p:cxnSp>
        <p:nvCxnSpPr>
          <p:cNvPr id="38923" name="Straight Arrow Connector 6"/>
          <p:cNvCxnSpPr>
            <a:cxnSpLocks noChangeShapeType="1"/>
          </p:cNvCxnSpPr>
          <p:nvPr/>
        </p:nvCxnSpPr>
        <p:spPr bwMode="auto">
          <a:xfrm flipV="1">
            <a:off x="4038600" y="2590800"/>
            <a:ext cx="1524000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Straight Arrow Connector 6"/>
          <p:cNvCxnSpPr>
            <a:cxnSpLocks noChangeShapeType="1"/>
          </p:cNvCxnSpPr>
          <p:nvPr/>
        </p:nvCxnSpPr>
        <p:spPr bwMode="auto">
          <a:xfrm flipH="1">
            <a:off x="4686300" y="2362200"/>
            <a:ext cx="3810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70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6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cards1.mov" descr="//cards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71" y="17526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48640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Put the five of hearts that</a:t>
            </a:r>
            <a:r>
              <a:rPr lang="ja-JP" altLang="en-US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 below the eight of clubs above the two of diamonds</a:t>
            </a:r>
          </a:p>
        </p:txBody>
      </p:sp>
    </p:spTree>
    <p:extLst>
      <p:ext uri="{BB962C8B-B14F-4D97-AF65-F5344CB8AC3E}">
        <p14:creationId xmlns:p14="http://schemas.microsoft.com/office/powerpoint/2010/main" val="47211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9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090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833813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22350"/>
            <a:ext cx="4017962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611188" y="1219200"/>
            <a:ext cx="1695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Helvetica" charset="0"/>
              </a:rPr>
              <a:t>Eye camera</a:t>
            </a:r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717550" y="4257675"/>
            <a:ext cx="2051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Helvetica" charset="0"/>
              </a:rPr>
              <a:t>Scene camera</a:t>
            </a:r>
            <a:endParaRPr lang="en-US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4096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5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Allopenna, Magnuson &amp; Tanenhaus  J. Memory &amp;  Language (1998)</a:t>
            </a:r>
            <a:endParaRPr lang="en-US" sz="35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533400" y="46482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latin typeface="Helvetica" charset="0"/>
              </a:rPr>
              <a:t>Pick up the beaker</a:t>
            </a:r>
            <a:endParaRPr lang="en-US" sz="3200" b="1">
              <a:solidFill>
                <a:srgbClr val="FFFF00"/>
              </a:solidFill>
              <a:latin typeface="Helvetica" charset="0"/>
            </a:endParaRPr>
          </a:p>
        </p:txBody>
      </p:sp>
      <p:grpSp>
        <p:nvGrpSpPr>
          <p:cNvPr id="40967" name="Group 8"/>
          <p:cNvGrpSpPr>
            <a:grpSpLocks/>
          </p:cNvGrpSpPr>
          <p:nvPr/>
        </p:nvGrpSpPr>
        <p:grpSpPr bwMode="auto">
          <a:xfrm>
            <a:off x="685800" y="5195888"/>
            <a:ext cx="3806825" cy="1662112"/>
            <a:chOff x="998" y="3264"/>
            <a:chExt cx="2398" cy="1047"/>
          </a:xfrm>
        </p:grpSpPr>
        <p:pic>
          <p:nvPicPr>
            <p:cNvPr id="4096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3284"/>
              <a:ext cx="2245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0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4190"/>
              <a:ext cx="2245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1" name="Freeform 11"/>
            <p:cNvSpPr>
              <a:spLocks noChangeAspect="1"/>
            </p:cNvSpPr>
            <p:nvPr/>
          </p:nvSpPr>
          <p:spPr bwMode="auto">
            <a:xfrm>
              <a:off x="1035" y="3284"/>
              <a:ext cx="2245" cy="906"/>
            </a:xfrm>
            <a:custGeom>
              <a:avLst/>
              <a:gdLst>
                <a:gd name="T0" fmla="*/ 0 w 3854"/>
                <a:gd name="T1" fmla="*/ 0 h 1554"/>
                <a:gd name="T2" fmla="*/ 0 w 3854"/>
                <a:gd name="T3" fmla="*/ 12 h 1554"/>
                <a:gd name="T4" fmla="*/ 30 w 3854"/>
                <a:gd name="T5" fmla="*/ 12 h 1554"/>
                <a:gd name="T6" fmla="*/ 30 w 3854"/>
                <a:gd name="T7" fmla="*/ 0 h 1554"/>
                <a:gd name="T8" fmla="*/ 0 w 3854"/>
                <a:gd name="T9" fmla="*/ 0 h 1554"/>
                <a:gd name="T10" fmla="*/ 0 w 3854"/>
                <a:gd name="T11" fmla="*/ 0 h 15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4"/>
                <a:gd name="T19" fmla="*/ 0 h 1554"/>
                <a:gd name="T20" fmla="*/ 3854 w 3854"/>
                <a:gd name="T21" fmla="*/ 1554 h 15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4" h="1554">
                  <a:moveTo>
                    <a:pt x="0" y="0"/>
                  </a:moveTo>
                  <a:lnTo>
                    <a:pt x="0" y="1554"/>
                  </a:lnTo>
                  <a:lnTo>
                    <a:pt x="3854" y="1554"/>
                  </a:lnTo>
                  <a:lnTo>
                    <a:pt x="38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097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3284"/>
              <a:ext cx="2245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4190"/>
              <a:ext cx="2245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4" name="Rectangle 14"/>
            <p:cNvSpPr>
              <a:spLocks noChangeAspect="1" noChangeArrowheads="1"/>
            </p:cNvSpPr>
            <p:nvPr/>
          </p:nvSpPr>
          <p:spPr bwMode="auto">
            <a:xfrm>
              <a:off x="1008" y="3264"/>
              <a:ext cx="2291" cy="9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Freeform 15"/>
            <p:cNvSpPr>
              <a:spLocks noChangeAspect="1"/>
            </p:cNvSpPr>
            <p:nvPr/>
          </p:nvSpPr>
          <p:spPr bwMode="auto">
            <a:xfrm>
              <a:off x="2072" y="4269"/>
              <a:ext cx="27" cy="32"/>
            </a:xfrm>
            <a:custGeom>
              <a:avLst/>
              <a:gdLst>
                <a:gd name="T0" fmla="*/ 1 w 46"/>
                <a:gd name="T1" fmla="*/ 1 h 56"/>
                <a:gd name="T2" fmla="*/ 1 w 46"/>
                <a:gd name="T3" fmla="*/ 1 h 56"/>
                <a:gd name="T4" fmla="*/ 0 w 46"/>
                <a:gd name="T5" fmla="*/ 1 h 56"/>
                <a:gd name="T6" fmla="*/ 0 w 46"/>
                <a:gd name="T7" fmla="*/ 0 h 56"/>
                <a:gd name="T8" fmla="*/ 1 w 46"/>
                <a:gd name="T9" fmla="*/ 0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56"/>
                <a:gd name="T32" fmla="*/ 46 w 4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56">
                  <a:moveTo>
                    <a:pt x="20" y="56"/>
                  </a:moveTo>
                  <a:lnTo>
                    <a:pt x="2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6"/>
                  </a:lnTo>
                  <a:lnTo>
                    <a:pt x="28" y="6"/>
                  </a:lnTo>
                  <a:lnTo>
                    <a:pt x="28" y="5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Freeform 16"/>
            <p:cNvSpPr>
              <a:spLocks noChangeAspect="1"/>
            </p:cNvSpPr>
            <p:nvPr/>
          </p:nvSpPr>
          <p:spPr bwMode="auto">
            <a:xfrm>
              <a:off x="2104" y="4269"/>
              <a:ext cx="5" cy="32"/>
            </a:xfrm>
            <a:custGeom>
              <a:avLst/>
              <a:gdLst>
                <a:gd name="T0" fmla="*/ 0 w 8"/>
                <a:gd name="T1" fmla="*/ 1 h 56"/>
                <a:gd name="T2" fmla="*/ 0 w 8"/>
                <a:gd name="T3" fmla="*/ 0 h 56"/>
                <a:gd name="T4" fmla="*/ 1 w 8"/>
                <a:gd name="T5" fmla="*/ 0 h 56"/>
                <a:gd name="T6" fmla="*/ 1 w 8"/>
                <a:gd name="T7" fmla="*/ 1 h 56"/>
                <a:gd name="T8" fmla="*/ 0 w 8"/>
                <a:gd name="T9" fmla="*/ 1 h 56"/>
                <a:gd name="T10" fmla="*/ 0 w 8"/>
                <a:gd name="T11" fmla="*/ 1 h 56"/>
                <a:gd name="T12" fmla="*/ 0 w 8"/>
                <a:gd name="T13" fmla="*/ 1 h 56"/>
                <a:gd name="T14" fmla="*/ 0 w 8"/>
                <a:gd name="T15" fmla="*/ 1 h 56"/>
                <a:gd name="T16" fmla="*/ 1 w 8"/>
                <a:gd name="T17" fmla="*/ 1 h 56"/>
                <a:gd name="T18" fmla="*/ 1 w 8"/>
                <a:gd name="T19" fmla="*/ 1 h 56"/>
                <a:gd name="T20" fmla="*/ 0 w 8"/>
                <a:gd name="T21" fmla="*/ 1 h 56"/>
                <a:gd name="T22" fmla="*/ 0 w 8"/>
                <a:gd name="T23" fmla="*/ 1 h 56"/>
                <a:gd name="T24" fmla="*/ 0 w 8"/>
                <a:gd name="T25" fmla="*/ 1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56"/>
                <a:gd name="T41" fmla="*/ 8 w 8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56"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56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Rectangle 17"/>
            <p:cNvSpPr>
              <a:spLocks noChangeAspect="1" noChangeArrowheads="1"/>
            </p:cNvSpPr>
            <p:nvPr/>
          </p:nvSpPr>
          <p:spPr bwMode="auto">
            <a:xfrm>
              <a:off x="2104" y="4269"/>
              <a:ext cx="5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Freeform 18"/>
            <p:cNvSpPr>
              <a:spLocks noChangeAspect="1"/>
            </p:cNvSpPr>
            <p:nvPr/>
          </p:nvSpPr>
          <p:spPr bwMode="auto">
            <a:xfrm>
              <a:off x="2104" y="4277"/>
              <a:ext cx="5" cy="24"/>
            </a:xfrm>
            <a:custGeom>
              <a:avLst/>
              <a:gdLst>
                <a:gd name="T0" fmla="*/ 0 w 8"/>
                <a:gd name="T1" fmla="*/ 1 h 42"/>
                <a:gd name="T2" fmla="*/ 0 w 8"/>
                <a:gd name="T3" fmla="*/ 0 h 42"/>
                <a:gd name="T4" fmla="*/ 1 w 8"/>
                <a:gd name="T5" fmla="*/ 0 h 42"/>
                <a:gd name="T6" fmla="*/ 1 w 8"/>
                <a:gd name="T7" fmla="*/ 1 h 42"/>
                <a:gd name="T8" fmla="*/ 0 w 8"/>
                <a:gd name="T9" fmla="*/ 1 h 42"/>
                <a:gd name="T10" fmla="*/ 0 w 8"/>
                <a:gd name="T11" fmla="*/ 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2"/>
                <a:gd name="T20" fmla="*/ 8 w 8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2">
                  <a:moveTo>
                    <a:pt x="0" y="4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2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Freeform 19"/>
            <p:cNvSpPr>
              <a:spLocks noChangeAspect="1"/>
            </p:cNvSpPr>
            <p:nvPr/>
          </p:nvSpPr>
          <p:spPr bwMode="auto">
            <a:xfrm>
              <a:off x="2113" y="4277"/>
              <a:ext cx="34" cy="24"/>
            </a:xfrm>
            <a:custGeom>
              <a:avLst/>
              <a:gdLst>
                <a:gd name="T0" fmla="*/ 0 w 58"/>
                <a:gd name="T1" fmla="*/ 1 h 42"/>
                <a:gd name="T2" fmla="*/ 0 w 58"/>
                <a:gd name="T3" fmla="*/ 0 h 42"/>
                <a:gd name="T4" fmla="*/ 1 w 58"/>
                <a:gd name="T5" fmla="*/ 0 h 42"/>
                <a:gd name="T6" fmla="*/ 1 w 58"/>
                <a:gd name="T7" fmla="*/ 1 h 42"/>
                <a:gd name="T8" fmla="*/ 1 w 58"/>
                <a:gd name="T9" fmla="*/ 1 h 42"/>
                <a:gd name="T10" fmla="*/ 1 w 58"/>
                <a:gd name="T11" fmla="*/ 1 h 42"/>
                <a:gd name="T12" fmla="*/ 1 w 58"/>
                <a:gd name="T13" fmla="*/ 0 h 42"/>
                <a:gd name="T14" fmla="*/ 1 w 58"/>
                <a:gd name="T15" fmla="*/ 0 h 42"/>
                <a:gd name="T16" fmla="*/ 1 w 58"/>
                <a:gd name="T17" fmla="*/ 0 h 42"/>
                <a:gd name="T18" fmla="*/ 1 w 58"/>
                <a:gd name="T19" fmla="*/ 1 h 42"/>
                <a:gd name="T20" fmla="*/ 1 w 58"/>
                <a:gd name="T21" fmla="*/ 1 h 42"/>
                <a:gd name="T22" fmla="*/ 1 w 58"/>
                <a:gd name="T23" fmla="*/ 1 h 42"/>
                <a:gd name="T24" fmla="*/ 1 w 58"/>
                <a:gd name="T25" fmla="*/ 1 h 42"/>
                <a:gd name="T26" fmla="*/ 1 w 58"/>
                <a:gd name="T27" fmla="*/ 0 h 42"/>
                <a:gd name="T28" fmla="*/ 1 w 58"/>
                <a:gd name="T29" fmla="*/ 0 h 42"/>
                <a:gd name="T30" fmla="*/ 1 w 58"/>
                <a:gd name="T31" fmla="*/ 0 h 42"/>
                <a:gd name="T32" fmla="*/ 1 w 58"/>
                <a:gd name="T33" fmla="*/ 1 h 42"/>
                <a:gd name="T34" fmla="*/ 1 w 58"/>
                <a:gd name="T35" fmla="*/ 1 h 42"/>
                <a:gd name="T36" fmla="*/ 1 w 58"/>
                <a:gd name="T37" fmla="*/ 1 h 42"/>
                <a:gd name="T38" fmla="*/ 1 w 58"/>
                <a:gd name="T39" fmla="*/ 1 h 42"/>
                <a:gd name="T40" fmla="*/ 1 w 58"/>
                <a:gd name="T41" fmla="*/ 1 h 42"/>
                <a:gd name="T42" fmla="*/ 1 w 58"/>
                <a:gd name="T43" fmla="*/ 1 h 42"/>
                <a:gd name="T44" fmla="*/ 1 w 58"/>
                <a:gd name="T45" fmla="*/ 1 h 42"/>
                <a:gd name="T46" fmla="*/ 1 w 58"/>
                <a:gd name="T47" fmla="*/ 1 h 42"/>
                <a:gd name="T48" fmla="*/ 1 w 58"/>
                <a:gd name="T49" fmla="*/ 1 h 42"/>
                <a:gd name="T50" fmla="*/ 1 w 58"/>
                <a:gd name="T51" fmla="*/ 1 h 42"/>
                <a:gd name="T52" fmla="*/ 1 w 58"/>
                <a:gd name="T53" fmla="*/ 1 h 42"/>
                <a:gd name="T54" fmla="*/ 1 w 58"/>
                <a:gd name="T55" fmla="*/ 1 h 42"/>
                <a:gd name="T56" fmla="*/ 1 w 58"/>
                <a:gd name="T57" fmla="*/ 1 h 42"/>
                <a:gd name="T58" fmla="*/ 1 w 58"/>
                <a:gd name="T59" fmla="*/ 1 h 42"/>
                <a:gd name="T60" fmla="*/ 1 w 58"/>
                <a:gd name="T61" fmla="*/ 1 h 42"/>
                <a:gd name="T62" fmla="*/ 1 w 58"/>
                <a:gd name="T63" fmla="*/ 1 h 42"/>
                <a:gd name="T64" fmla="*/ 1 w 58"/>
                <a:gd name="T65" fmla="*/ 1 h 42"/>
                <a:gd name="T66" fmla="*/ 1 w 58"/>
                <a:gd name="T67" fmla="*/ 1 h 42"/>
                <a:gd name="T68" fmla="*/ 1 w 58"/>
                <a:gd name="T69" fmla="*/ 1 h 42"/>
                <a:gd name="T70" fmla="*/ 1 w 58"/>
                <a:gd name="T71" fmla="*/ 1 h 42"/>
                <a:gd name="T72" fmla="*/ 1 w 58"/>
                <a:gd name="T73" fmla="*/ 1 h 42"/>
                <a:gd name="T74" fmla="*/ 1 w 58"/>
                <a:gd name="T75" fmla="*/ 1 h 42"/>
                <a:gd name="T76" fmla="*/ 1 w 58"/>
                <a:gd name="T77" fmla="*/ 1 h 42"/>
                <a:gd name="T78" fmla="*/ 1 w 58"/>
                <a:gd name="T79" fmla="*/ 1 h 42"/>
                <a:gd name="T80" fmla="*/ 1 w 58"/>
                <a:gd name="T81" fmla="*/ 1 h 42"/>
                <a:gd name="T82" fmla="*/ 1 w 58"/>
                <a:gd name="T83" fmla="*/ 1 h 42"/>
                <a:gd name="T84" fmla="*/ 1 w 58"/>
                <a:gd name="T85" fmla="*/ 1 h 42"/>
                <a:gd name="T86" fmla="*/ 1 w 58"/>
                <a:gd name="T87" fmla="*/ 1 h 42"/>
                <a:gd name="T88" fmla="*/ 1 w 58"/>
                <a:gd name="T89" fmla="*/ 1 h 42"/>
                <a:gd name="T90" fmla="*/ 1 w 58"/>
                <a:gd name="T91" fmla="*/ 1 h 42"/>
                <a:gd name="T92" fmla="*/ 0 w 58"/>
                <a:gd name="T93" fmla="*/ 1 h 42"/>
                <a:gd name="T94" fmla="*/ 0 w 58"/>
                <a:gd name="T95" fmla="*/ 1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"/>
                <a:gd name="T145" fmla="*/ 0 h 42"/>
                <a:gd name="T146" fmla="*/ 58 w 58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" h="42">
                  <a:moveTo>
                    <a:pt x="0" y="4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4" y="4"/>
                  </a:lnTo>
                  <a:lnTo>
                    <a:pt x="56" y="8"/>
                  </a:lnTo>
                  <a:lnTo>
                    <a:pt x="58" y="14"/>
                  </a:lnTo>
                  <a:lnTo>
                    <a:pt x="58" y="42"/>
                  </a:lnTo>
                  <a:lnTo>
                    <a:pt x="50" y="42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4" y="14"/>
                  </a:lnTo>
                  <a:lnTo>
                    <a:pt x="32" y="18"/>
                  </a:lnTo>
                  <a:lnTo>
                    <a:pt x="32" y="42"/>
                  </a:lnTo>
                  <a:lnTo>
                    <a:pt x="26" y="42"/>
                  </a:lnTo>
                  <a:lnTo>
                    <a:pt x="26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8" y="22"/>
                  </a:lnTo>
                  <a:lnTo>
                    <a:pt x="8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Freeform 20"/>
            <p:cNvSpPr>
              <a:spLocks noChangeAspect="1"/>
            </p:cNvSpPr>
            <p:nvPr/>
          </p:nvSpPr>
          <p:spPr bwMode="auto">
            <a:xfrm>
              <a:off x="2152" y="4277"/>
              <a:ext cx="22" cy="26"/>
            </a:xfrm>
            <a:custGeom>
              <a:avLst/>
              <a:gdLst>
                <a:gd name="T0" fmla="*/ 1 w 38"/>
                <a:gd name="T1" fmla="*/ 1 h 44"/>
                <a:gd name="T2" fmla="*/ 1 w 38"/>
                <a:gd name="T3" fmla="*/ 1 h 44"/>
                <a:gd name="T4" fmla="*/ 1 w 38"/>
                <a:gd name="T5" fmla="*/ 1 h 44"/>
                <a:gd name="T6" fmla="*/ 1 w 38"/>
                <a:gd name="T7" fmla="*/ 1 h 44"/>
                <a:gd name="T8" fmla="*/ 1 w 38"/>
                <a:gd name="T9" fmla="*/ 1 h 44"/>
                <a:gd name="T10" fmla="*/ 1 w 38"/>
                <a:gd name="T11" fmla="*/ 1 h 44"/>
                <a:gd name="T12" fmla="*/ 1 w 38"/>
                <a:gd name="T13" fmla="*/ 1 h 44"/>
                <a:gd name="T14" fmla="*/ 1 w 38"/>
                <a:gd name="T15" fmla="*/ 1 h 44"/>
                <a:gd name="T16" fmla="*/ 1 w 38"/>
                <a:gd name="T17" fmla="*/ 1 h 44"/>
                <a:gd name="T18" fmla="*/ 1 w 38"/>
                <a:gd name="T19" fmla="*/ 1 h 44"/>
                <a:gd name="T20" fmla="*/ 0 w 38"/>
                <a:gd name="T21" fmla="*/ 1 h 44"/>
                <a:gd name="T22" fmla="*/ 0 w 38"/>
                <a:gd name="T23" fmla="*/ 1 h 44"/>
                <a:gd name="T24" fmla="*/ 0 w 38"/>
                <a:gd name="T25" fmla="*/ 1 h 44"/>
                <a:gd name="T26" fmla="*/ 1 w 38"/>
                <a:gd name="T27" fmla="*/ 1 h 44"/>
                <a:gd name="T28" fmla="*/ 1 w 38"/>
                <a:gd name="T29" fmla="*/ 1 h 44"/>
                <a:gd name="T30" fmla="*/ 1 w 38"/>
                <a:gd name="T31" fmla="*/ 1 h 44"/>
                <a:gd name="T32" fmla="*/ 1 w 38"/>
                <a:gd name="T33" fmla="*/ 0 h 44"/>
                <a:gd name="T34" fmla="*/ 1 w 38"/>
                <a:gd name="T35" fmla="*/ 0 h 44"/>
                <a:gd name="T36" fmla="*/ 1 w 38"/>
                <a:gd name="T37" fmla="*/ 0 h 44"/>
                <a:gd name="T38" fmla="*/ 1 w 38"/>
                <a:gd name="T39" fmla="*/ 1 h 44"/>
                <a:gd name="T40" fmla="*/ 1 w 38"/>
                <a:gd name="T41" fmla="*/ 1 h 44"/>
                <a:gd name="T42" fmla="*/ 1 w 38"/>
                <a:gd name="T43" fmla="*/ 1 h 44"/>
                <a:gd name="T44" fmla="*/ 1 w 38"/>
                <a:gd name="T45" fmla="*/ 1 h 44"/>
                <a:gd name="T46" fmla="*/ 1 w 38"/>
                <a:gd name="T47" fmla="*/ 1 h 44"/>
                <a:gd name="T48" fmla="*/ 1 w 38"/>
                <a:gd name="T49" fmla="*/ 1 h 44"/>
                <a:gd name="T50" fmla="*/ 1 w 38"/>
                <a:gd name="T51" fmla="*/ 1 h 44"/>
                <a:gd name="T52" fmla="*/ 1 w 38"/>
                <a:gd name="T53" fmla="*/ 1 h 44"/>
                <a:gd name="T54" fmla="*/ 1 w 38"/>
                <a:gd name="T55" fmla="*/ 1 h 44"/>
                <a:gd name="T56" fmla="*/ 1 w 38"/>
                <a:gd name="T57" fmla="*/ 1 h 44"/>
                <a:gd name="T58" fmla="*/ 1 w 38"/>
                <a:gd name="T59" fmla="*/ 1 h 44"/>
                <a:gd name="T60" fmla="*/ 1 w 38"/>
                <a:gd name="T61" fmla="*/ 1 h 44"/>
                <a:gd name="T62" fmla="*/ 1 w 38"/>
                <a:gd name="T63" fmla="*/ 1 h 44"/>
                <a:gd name="T64" fmla="*/ 1 w 38"/>
                <a:gd name="T65" fmla="*/ 1 h 44"/>
                <a:gd name="T66" fmla="*/ 1 w 38"/>
                <a:gd name="T67" fmla="*/ 1 h 44"/>
                <a:gd name="T68" fmla="*/ 1 w 38"/>
                <a:gd name="T69" fmla="*/ 1 h 44"/>
                <a:gd name="T70" fmla="*/ 1 w 38"/>
                <a:gd name="T71" fmla="*/ 1 h 44"/>
                <a:gd name="T72" fmla="*/ 1 w 38"/>
                <a:gd name="T73" fmla="*/ 1 h 44"/>
                <a:gd name="T74" fmla="*/ 1 w 38"/>
                <a:gd name="T75" fmla="*/ 1 h 44"/>
                <a:gd name="T76" fmla="*/ 1 w 38"/>
                <a:gd name="T77" fmla="*/ 1 h 44"/>
                <a:gd name="T78" fmla="*/ 1 w 38"/>
                <a:gd name="T79" fmla="*/ 1 h 44"/>
                <a:gd name="T80" fmla="*/ 1 w 38"/>
                <a:gd name="T81" fmla="*/ 1 h 44"/>
                <a:gd name="T82" fmla="*/ 1 w 38"/>
                <a:gd name="T83" fmla="*/ 1 h 44"/>
                <a:gd name="T84" fmla="*/ 1 w 38"/>
                <a:gd name="T85" fmla="*/ 1 h 44"/>
                <a:gd name="T86" fmla="*/ 1 w 38"/>
                <a:gd name="T87" fmla="*/ 1 h 44"/>
                <a:gd name="T88" fmla="*/ 1 w 38"/>
                <a:gd name="T89" fmla="*/ 1 h 44"/>
                <a:gd name="T90" fmla="*/ 1 w 38"/>
                <a:gd name="T91" fmla="*/ 1 h 44"/>
                <a:gd name="T92" fmla="*/ 1 w 38"/>
                <a:gd name="T93" fmla="*/ 1 h 44"/>
                <a:gd name="T94" fmla="*/ 1 w 38"/>
                <a:gd name="T95" fmla="*/ 1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44"/>
                <a:gd name="T146" fmla="*/ 38 w 38"/>
                <a:gd name="T147" fmla="*/ 44 h 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44">
                  <a:moveTo>
                    <a:pt x="30" y="30"/>
                  </a:moveTo>
                  <a:lnTo>
                    <a:pt x="38" y="30"/>
                  </a:lnTo>
                  <a:lnTo>
                    <a:pt x="36" y="36"/>
                  </a:lnTo>
                  <a:lnTo>
                    <a:pt x="32" y="40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6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8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21"/>
            <p:cNvSpPr>
              <a:spLocks noChangeAspect="1"/>
            </p:cNvSpPr>
            <p:nvPr/>
          </p:nvSpPr>
          <p:spPr bwMode="auto">
            <a:xfrm>
              <a:off x="2152" y="4277"/>
              <a:ext cx="22" cy="26"/>
            </a:xfrm>
            <a:custGeom>
              <a:avLst/>
              <a:gdLst>
                <a:gd name="T0" fmla="*/ 1 w 38"/>
                <a:gd name="T1" fmla="*/ 1 h 44"/>
                <a:gd name="T2" fmla="*/ 1 w 38"/>
                <a:gd name="T3" fmla="*/ 1 h 44"/>
                <a:gd name="T4" fmla="*/ 1 w 38"/>
                <a:gd name="T5" fmla="*/ 1 h 44"/>
                <a:gd name="T6" fmla="*/ 1 w 38"/>
                <a:gd name="T7" fmla="*/ 1 h 44"/>
                <a:gd name="T8" fmla="*/ 1 w 38"/>
                <a:gd name="T9" fmla="*/ 1 h 44"/>
                <a:gd name="T10" fmla="*/ 1 w 38"/>
                <a:gd name="T11" fmla="*/ 1 h 44"/>
                <a:gd name="T12" fmla="*/ 1 w 38"/>
                <a:gd name="T13" fmla="*/ 1 h 44"/>
                <a:gd name="T14" fmla="*/ 1 w 38"/>
                <a:gd name="T15" fmla="*/ 1 h 44"/>
                <a:gd name="T16" fmla="*/ 1 w 38"/>
                <a:gd name="T17" fmla="*/ 1 h 44"/>
                <a:gd name="T18" fmla="*/ 1 w 38"/>
                <a:gd name="T19" fmla="*/ 1 h 44"/>
                <a:gd name="T20" fmla="*/ 0 w 38"/>
                <a:gd name="T21" fmla="*/ 1 h 44"/>
                <a:gd name="T22" fmla="*/ 0 w 38"/>
                <a:gd name="T23" fmla="*/ 1 h 44"/>
                <a:gd name="T24" fmla="*/ 0 w 38"/>
                <a:gd name="T25" fmla="*/ 1 h 44"/>
                <a:gd name="T26" fmla="*/ 1 w 38"/>
                <a:gd name="T27" fmla="*/ 1 h 44"/>
                <a:gd name="T28" fmla="*/ 1 w 38"/>
                <a:gd name="T29" fmla="*/ 1 h 44"/>
                <a:gd name="T30" fmla="*/ 1 w 38"/>
                <a:gd name="T31" fmla="*/ 1 h 44"/>
                <a:gd name="T32" fmla="*/ 1 w 38"/>
                <a:gd name="T33" fmla="*/ 0 h 44"/>
                <a:gd name="T34" fmla="*/ 1 w 38"/>
                <a:gd name="T35" fmla="*/ 0 h 44"/>
                <a:gd name="T36" fmla="*/ 1 w 38"/>
                <a:gd name="T37" fmla="*/ 0 h 44"/>
                <a:gd name="T38" fmla="*/ 1 w 38"/>
                <a:gd name="T39" fmla="*/ 1 h 44"/>
                <a:gd name="T40" fmla="*/ 1 w 38"/>
                <a:gd name="T41" fmla="*/ 1 h 44"/>
                <a:gd name="T42" fmla="*/ 1 w 38"/>
                <a:gd name="T43" fmla="*/ 1 h 44"/>
                <a:gd name="T44" fmla="*/ 1 w 38"/>
                <a:gd name="T45" fmla="*/ 1 h 44"/>
                <a:gd name="T46" fmla="*/ 1 w 38"/>
                <a:gd name="T47" fmla="*/ 1 h 44"/>
                <a:gd name="T48" fmla="*/ 1 w 38"/>
                <a:gd name="T49" fmla="*/ 1 h 44"/>
                <a:gd name="T50" fmla="*/ 1 w 38"/>
                <a:gd name="T51" fmla="*/ 1 h 44"/>
                <a:gd name="T52" fmla="*/ 1 w 38"/>
                <a:gd name="T53" fmla="*/ 1 h 44"/>
                <a:gd name="T54" fmla="*/ 1 w 38"/>
                <a:gd name="T55" fmla="*/ 1 h 44"/>
                <a:gd name="T56" fmla="*/ 1 w 38"/>
                <a:gd name="T57" fmla="*/ 1 h 44"/>
                <a:gd name="T58" fmla="*/ 1 w 38"/>
                <a:gd name="T59" fmla="*/ 1 h 44"/>
                <a:gd name="T60" fmla="*/ 1 w 38"/>
                <a:gd name="T61" fmla="*/ 1 h 44"/>
                <a:gd name="T62" fmla="*/ 1 w 38"/>
                <a:gd name="T63" fmla="*/ 1 h 44"/>
                <a:gd name="T64" fmla="*/ 1 w 38"/>
                <a:gd name="T65" fmla="*/ 1 h 44"/>
                <a:gd name="T66" fmla="*/ 1 w 38"/>
                <a:gd name="T67" fmla="*/ 1 h 44"/>
                <a:gd name="T68" fmla="*/ 1 w 38"/>
                <a:gd name="T69" fmla="*/ 1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"/>
                <a:gd name="T106" fmla="*/ 0 h 44"/>
                <a:gd name="T107" fmla="*/ 38 w 38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" h="44">
                  <a:moveTo>
                    <a:pt x="30" y="30"/>
                  </a:moveTo>
                  <a:lnTo>
                    <a:pt x="38" y="30"/>
                  </a:lnTo>
                  <a:lnTo>
                    <a:pt x="36" y="36"/>
                  </a:lnTo>
                  <a:lnTo>
                    <a:pt x="32" y="40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6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0" y="3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Freeform 22"/>
            <p:cNvSpPr>
              <a:spLocks noChangeAspect="1"/>
            </p:cNvSpPr>
            <p:nvPr/>
          </p:nvSpPr>
          <p:spPr bwMode="auto">
            <a:xfrm>
              <a:off x="2156" y="4280"/>
              <a:ext cx="13" cy="6"/>
            </a:xfrm>
            <a:custGeom>
              <a:avLst/>
              <a:gdLst>
                <a:gd name="T0" fmla="*/ 0 w 22"/>
                <a:gd name="T1" fmla="*/ 1 h 10"/>
                <a:gd name="T2" fmla="*/ 1 w 22"/>
                <a:gd name="T3" fmla="*/ 1 h 10"/>
                <a:gd name="T4" fmla="*/ 1 w 22"/>
                <a:gd name="T5" fmla="*/ 1 h 10"/>
                <a:gd name="T6" fmla="*/ 1 w 22"/>
                <a:gd name="T7" fmla="*/ 1 h 10"/>
                <a:gd name="T8" fmla="*/ 1 w 22"/>
                <a:gd name="T9" fmla="*/ 1 h 10"/>
                <a:gd name="T10" fmla="*/ 1 w 22"/>
                <a:gd name="T11" fmla="*/ 0 h 10"/>
                <a:gd name="T12" fmla="*/ 1 w 22"/>
                <a:gd name="T13" fmla="*/ 1 h 10"/>
                <a:gd name="T14" fmla="*/ 1 w 22"/>
                <a:gd name="T15" fmla="*/ 1 h 10"/>
                <a:gd name="T16" fmla="*/ 0 w 22"/>
                <a:gd name="T17" fmla="*/ 1 h 10"/>
                <a:gd name="T18" fmla="*/ 0 w 22"/>
                <a:gd name="T19" fmla="*/ 1 h 10"/>
                <a:gd name="T20" fmla="*/ 0 w 2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10"/>
                <a:gd name="T35" fmla="*/ 22 w 2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10">
                  <a:moveTo>
                    <a:pt x="0" y="10"/>
                  </a:moveTo>
                  <a:lnTo>
                    <a:pt x="22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Freeform 23"/>
            <p:cNvSpPr>
              <a:spLocks noChangeAspect="1"/>
            </p:cNvSpPr>
            <p:nvPr/>
          </p:nvSpPr>
          <p:spPr bwMode="auto">
            <a:xfrm>
              <a:off x="2191" y="4269"/>
              <a:ext cx="12" cy="42"/>
            </a:xfrm>
            <a:custGeom>
              <a:avLst/>
              <a:gdLst>
                <a:gd name="T0" fmla="*/ 1 w 20"/>
                <a:gd name="T1" fmla="*/ 1 h 72"/>
                <a:gd name="T2" fmla="*/ 1 w 20"/>
                <a:gd name="T3" fmla="*/ 1 h 72"/>
                <a:gd name="T4" fmla="*/ 1 w 20"/>
                <a:gd name="T5" fmla="*/ 1 h 72"/>
                <a:gd name="T6" fmla="*/ 1 w 20"/>
                <a:gd name="T7" fmla="*/ 1 h 72"/>
                <a:gd name="T8" fmla="*/ 0 w 20"/>
                <a:gd name="T9" fmla="*/ 1 h 72"/>
                <a:gd name="T10" fmla="*/ 1 w 20"/>
                <a:gd name="T11" fmla="*/ 1 h 72"/>
                <a:gd name="T12" fmla="*/ 1 w 20"/>
                <a:gd name="T13" fmla="*/ 1 h 72"/>
                <a:gd name="T14" fmla="*/ 1 w 20"/>
                <a:gd name="T15" fmla="*/ 1 h 72"/>
                <a:gd name="T16" fmla="*/ 1 w 20"/>
                <a:gd name="T17" fmla="*/ 0 h 72"/>
                <a:gd name="T18" fmla="*/ 1 w 20"/>
                <a:gd name="T19" fmla="*/ 0 h 72"/>
                <a:gd name="T20" fmla="*/ 1 w 20"/>
                <a:gd name="T21" fmla="*/ 1 h 72"/>
                <a:gd name="T22" fmla="*/ 1 w 20"/>
                <a:gd name="T23" fmla="*/ 1 h 72"/>
                <a:gd name="T24" fmla="*/ 1 w 20"/>
                <a:gd name="T25" fmla="*/ 1 h 72"/>
                <a:gd name="T26" fmla="*/ 1 w 20"/>
                <a:gd name="T27" fmla="*/ 1 h 72"/>
                <a:gd name="T28" fmla="*/ 1 w 20"/>
                <a:gd name="T29" fmla="*/ 1 h 72"/>
                <a:gd name="T30" fmla="*/ 1 w 20"/>
                <a:gd name="T31" fmla="*/ 1 h 72"/>
                <a:gd name="T32" fmla="*/ 1 w 20"/>
                <a:gd name="T33" fmla="*/ 1 h 72"/>
                <a:gd name="T34" fmla="*/ 1 w 20"/>
                <a:gd name="T35" fmla="*/ 1 h 72"/>
                <a:gd name="T36" fmla="*/ 1 w 20"/>
                <a:gd name="T37" fmla="*/ 1 h 72"/>
                <a:gd name="T38" fmla="*/ 1 w 20"/>
                <a:gd name="T39" fmla="*/ 1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72"/>
                <a:gd name="T62" fmla="*/ 20 w 20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72">
                  <a:moveTo>
                    <a:pt x="16" y="72"/>
                  </a:moveTo>
                  <a:lnTo>
                    <a:pt x="10" y="64"/>
                  </a:lnTo>
                  <a:lnTo>
                    <a:pt x="6" y="56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54"/>
                  </a:lnTo>
                  <a:lnTo>
                    <a:pt x="20" y="72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Freeform 24"/>
            <p:cNvSpPr>
              <a:spLocks noChangeAspect="1"/>
            </p:cNvSpPr>
            <p:nvPr/>
          </p:nvSpPr>
          <p:spPr bwMode="auto">
            <a:xfrm>
              <a:off x="2206" y="4277"/>
              <a:ext cx="20" cy="26"/>
            </a:xfrm>
            <a:custGeom>
              <a:avLst/>
              <a:gdLst>
                <a:gd name="T0" fmla="*/ 1 w 34"/>
                <a:gd name="T1" fmla="*/ 1 h 44"/>
                <a:gd name="T2" fmla="*/ 1 w 34"/>
                <a:gd name="T3" fmla="*/ 1 h 44"/>
                <a:gd name="T4" fmla="*/ 1 w 34"/>
                <a:gd name="T5" fmla="*/ 1 h 44"/>
                <a:gd name="T6" fmla="*/ 1 w 34"/>
                <a:gd name="T7" fmla="*/ 1 h 44"/>
                <a:gd name="T8" fmla="*/ 1 w 34"/>
                <a:gd name="T9" fmla="*/ 1 h 44"/>
                <a:gd name="T10" fmla="*/ 1 w 34"/>
                <a:gd name="T11" fmla="*/ 1 h 44"/>
                <a:gd name="T12" fmla="*/ 1 w 34"/>
                <a:gd name="T13" fmla="*/ 1 h 44"/>
                <a:gd name="T14" fmla="*/ 1 w 34"/>
                <a:gd name="T15" fmla="*/ 1 h 44"/>
                <a:gd name="T16" fmla="*/ 1 w 34"/>
                <a:gd name="T17" fmla="*/ 1 h 44"/>
                <a:gd name="T18" fmla="*/ 0 w 34"/>
                <a:gd name="T19" fmla="*/ 1 h 44"/>
                <a:gd name="T20" fmla="*/ 1 w 34"/>
                <a:gd name="T21" fmla="*/ 1 h 44"/>
                <a:gd name="T22" fmla="*/ 1 w 34"/>
                <a:gd name="T23" fmla="*/ 1 h 44"/>
                <a:gd name="T24" fmla="*/ 1 w 34"/>
                <a:gd name="T25" fmla="*/ 0 h 44"/>
                <a:gd name="T26" fmla="*/ 1 w 34"/>
                <a:gd name="T27" fmla="*/ 0 h 44"/>
                <a:gd name="T28" fmla="*/ 1 w 34"/>
                <a:gd name="T29" fmla="*/ 1 h 44"/>
                <a:gd name="T30" fmla="*/ 1 w 34"/>
                <a:gd name="T31" fmla="*/ 1 h 44"/>
                <a:gd name="T32" fmla="*/ 1 w 34"/>
                <a:gd name="T33" fmla="*/ 1 h 44"/>
                <a:gd name="T34" fmla="*/ 1 w 34"/>
                <a:gd name="T35" fmla="*/ 1 h 44"/>
                <a:gd name="T36" fmla="*/ 1 w 34"/>
                <a:gd name="T37" fmla="*/ 1 h 44"/>
                <a:gd name="T38" fmla="*/ 1 w 34"/>
                <a:gd name="T39" fmla="*/ 1 h 44"/>
                <a:gd name="T40" fmla="*/ 1 w 34"/>
                <a:gd name="T41" fmla="*/ 1 h 44"/>
                <a:gd name="T42" fmla="*/ 1 w 34"/>
                <a:gd name="T43" fmla="*/ 1 h 44"/>
                <a:gd name="T44" fmla="*/ 1 w 34"/>
                <a:gd name="T45" fmla="*/ 1 h 44"/>
                <a:gd name="T46" fmla="*/ 1 w 34"/>
                <a:gd name="T47" fmla="*/ 1 h 44"/>
                <a:gd name="T48" fmla="*/ 1 w 34"/>
                <a:gd name="T49" fmla="*/ 1 h 44"/>
                <a:gd name="T50" fmla="*/ 1 w 34"/>
                <a:gd name="T51" fmla="*/ 1 h 44"/>
                <a:gd name="T52" fmla="*/ 1 w 34"/>
                <a:gd name="T53" fmla="*/ 1 h 44"/>
                <a:gd name="T54" fmla="*/ 1 w 34"/>
                <a:gd name="T55" fmla="*/ 1 h 44"/>
                <a:gd name="T56" fmla="*/ 1 w 34"/>
                <a:gd name="T57" fmla="*/ 1 h 44"/>
                <a:gd name="T58" fmla="*/ 1 w 34"/>
                <a:gd name="T59" fmla="*/ 1 h 44"/>
                <a:gd name="T60" fmla="*/ 1 w 34"/>
                <a:gd name="T61" fmla="*/ 1 h 44"/>
                <a:gd name="T62" fmla="*/ 0 w 34"/>
                <a:gd name="T63" fmla="*/ 1 h 44"/>
                <a:gd name="T64" fmla="*/ 0 w 34"/>
                <a:gd name="T65" fmla="*/ 1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"/>
                <a:gd name="T100" fmla="*/ 0 h 44"/>
                <a:gd name="T101" fmla="*/ 34 w 34"/>
                <a:gd name="T102" fmla="*/ 44 h 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" h="44">
                  <a:moveTo>
                    <a:pt x="0" y="30"/>
                  </a:moveTo>
                  <a:lnTo>
                    <a:pt x="6" y="30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36"/>
                  </a:lnTo>
                  <a:lnTo>
                    <a:pt x="20" y="36"/>
                  </a:lnTo>
                  <a:lnTo>
                    <a:pt x="24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4" y="30"/>
                  </a:lnTo>
                  <a:lnTo>
                    <a:pt x="32" y="34"/>
                  </a:lnTo>
                  <a:lnTo>
                    <a:pt x="32" y="36"/>
                  </a:lnTo>
                  <a:lnTo>
                    <a:pt x="28" y="40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16" y="44"/>
                  </a:lnTo>
                  <a:lnTo>
                    <a:pt x="10" y="42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Freeform 25"/>
            <p:cNvSpPr>
              <a:spLocks noChangeAspect="1"/>
            </p:cNvSpPr>
            <p:nvPr/>
          </p:nvSpPr>
          <p:spPr bwMode="auto">
            <a:xfrm>
              <a:off x="2229" y="4269"/>
              <a:ext cx="11" cy="42"/>
            </a:xfrm>
            <a:custGeom>
              <a:avLst/>
              <a:gdLst>
                <a:gd name="T0" fmla="*/ 1 w 20"/>
                <a:gd name="T1" fmla="*/ 1 h 72"/>
                <a:gd name="T2" fmla="*/ 0 w 20"/>
                <a:gd name="T3" fmla="*/ 1 h 72"/>
                <a:gd name="T4" fmla="*/ 1 w 20"/>
                <a:gd name="T5" fmla="*/ 1 h 72"/>
                <a:gd name="T6" fmla="*/ 1 w 20"/>
                <a:gd name="T7" fmla="*/ 1 h 72"/>
                <a:gd name="T8" fmla="*/ 1 w 20"/>
                <a:gd name="T9" fmla="*/ 1 h 72"/>
                <a:gd name="T10" fmla="*/ 1 w 20"/>
                <a:gd name="T11" fmla="*/ 1 h 72"/>
                <a:gd name="T12" fmla="*/ 1 w 20"/>
                <a:gd name="T13" fmla="*/ 1 h 72"/>
                <a:gd name="T14" fmla="*/ 1 w 20"/>
                <a:gd name="T15" fmla="*/ 1 h 72"/>
                <a:gd name="T16" fmla="*/ 1 w 20"/>
                <a:gd name="T17" fmla="*/ 1 h 72"/>
                <a:gd name="T18" fmla="*/ 0 w 20"/>
                <a:gd name="T19" fmla="*/ 0 h 72"/>
                <a:gd name="T20" fmla="*/ 1 w 20"/>
                <a:gd name="T21" fmla="*/ 0 h 72"/>
                <a:gd name="T22" fmla="*/ 1 w 20"/>
                <a:gd name="T23" fmla="*/ 1 h 72"/>
                <a:gd name="T24" fmla="*/ 1 w 20"/>
                <a:gd name="T25" fmla="*/ 1 h 72"/>
                <a:gd name="T26" fmla="*/ 1 w 20"/>
                <a:gd name="T27" fmla="*/ 1 h 72"/>
                <a:gd name="T28" fmla="*/ 1 w 20"/>
                <a:gd name="T29" fmla="*/ 1 h 72"/>
                <a:gd name="T30" fmla="*/ 1 w 20"/>
                <a:gd name="T31" fmla="*/ 1 h 72"/>
                <a:gd name="T32" fmla="*/ 1 w 20"/>
                <a:gd name="T33" fmla="*/ 1 h 72"/>
                <a:gd name="T34" fmla="*/ 1 w 20"/>
                <a:gd name="T35" fmla="*/ 1 h 72"/>
                <a:gd name="T36" fmla="*/ 1 w 20"/>
                <a:gd name="T37" fmla="*/ 1 h 72"/>
                <a:gd name="T38" fmla="*/ 1 w 20"/>
                <a:gd name="T39" fmla="*/ 1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72"/>
                <a:gd name="T62" fmla="*/ 20 w 20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72">
                  <a:moveTo>
                    <a:pt x="6" y="72"/>
                  </a:moveTo>
                  <a:lnTo>
                    <a:pt x="0" y="72"/>
                  </a:lnTo>
                  <a:lnTo>
                    <a:pt x="10" y="54"/>
                  </a:lnTo>
                  <a:lnTo>
                    <a:pt x="12" y="36"/>
                  </a:lnTo>
                  <a:lnTo>
                    <a:pt x="12" y="28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8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20" y="36"/>
                  </a:lnTo>
                  <a:lnTo>
                    <a:pt x="18" y="46"/>
                  </a:lnTo>
                  <a:lnTo>
                    <a:pt x="16" y="56"/>
                  </a:lnTo>
                  <a:lnTo>
                    <a:pt x="12" y="64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Freeform 26"/>
            <p:cNvSpPr>
              <a:spLocks noChangeAspect="1"/>
            </p:cNvSpPr>
            <p:nvPr/>
          </p:nvSpPr>
          <p:spPr bwMode="auto">
            <a:xfrm>
              <a:off x="1000" y="4215"/>
              <a:ext cx="22" cy="34"/>
            </a:xfrm>
            <a:custGeom>
              <a:avLst/>
              <a:gdLst>
                <a:gd name="T0" fmla="*/ 0 w 38"/>
                <a:gd name="T1" fmla="*/ 1 h 58"/>
                <a:gd name="T2" fmla="*/ 0 w 38"/>
                <a:gd name="T3" fmla="*/ 1 h 58"/>
                <a:gd name="T4" fmla="*/ 1 w 38"/>
                <a:gd name="T5" fmla="*/ 1 h 58"/>
                <a:gd name="T6" fmla="*/ 1 w 38"/>
                <a:gd name="T7" fmla="*/ 1 h 58"/>
                <a:gd name="T8" fmla="*/ 1 w 38"/>
                <a:gd name="T9" fmla="*/ 1 h 58"/>
                <a:gd name="T10" fmla="*/ 1 w 38"/>
                <a:gd name="T11" fmla="*/ 0 h 58"/>
                <a:gd name="T12" fmla="*/ 1 w 38"/>
                <a:gd name="T13" fmla="*/ 0 h 58"/>
                <a:gd name="T14" fmla="*/ 1 w 38"/>
                <a:gd name="T15" fmla="*/ 0 h 58"/>
                <a:gd name="T16" fmla="*/ 1 w 38"/>
                <a:gd name="T17" fmla="*/ 1 h 58"/>
                <a:gd name="T18" fmla="*/ 1 w 38"/>
                <a:gd name="T19" fmla="*/ 1 h 58"/>
                <a:gd name="T20" fmla="*/ 1 w 38"/>
                <a:gd name="T21" fmla="*/ 1 h 58"/>
                <a:gd name="T22" fmla="*/ 1 w 38"/>
                <a:gd name="T23" fmla="*/ 1 h 58"/>
                <a:gd name="T24" fmla="*/ 1 w 38"/>
                <a:gd name="T25" fmla="*/ 1 h 58"/>
                <a:gd name="T26" fmla="*/ 1 w 38"/>
                <a:gd name="T27" fmla="*/ 1 h 58"/>
                <a:gd name="T28" fmla="*/ 1 w 38"/>
                <a:gd name="T29" fmla="*/ 1 h 58"/>
                <a:gd name="T30" fmla="*/ 1 w 38"/>
                <a:gd name="T31" fmla="*/ 1 h 58"/>
                <a:gd name="T32" fmla="*/ 1 w 38"/>
                <a:gd name="T33" fmla="*/ 1 h 58"/>
                <a:gd name="T34" fmla="*/ 1 w 38"/>
                <a:gd name="T35" fmla="*/ 1 h 58"/>
                <a:gd name="T36" fmla="*/ 1 w 38"/>
                <a:gd name="T37" fmla="*/ 1 h 58"/>
                <a:gd name="T38" fmla="*/ 1 w 38"/>
                <a:gd name="T39" fmla="*/ 1 h 58"/>
                <a:gd name="T40" fmla="*/ 1 w 38"/>
                <a:gd name="T41" fmla="*/ 1 h 58"/>
                <a:gd name="T42" fmla="*/ 1 w 38"/>
                <a:gd name="T43" fmla="*/ 1 h 58"/>
                <a:gd name="T44" fmla="*/ 1 w 38"/>
                <a:gd name="T45" fmla="*/ 1 h 58"/>
                <a:gd name="T46" fmla="*/ 1 w 38"/>
                <a:gd name="T47" fmla="*/ 1 h 58"/>
                <a:gd name="T48" fmla="*/ 1 w 38"/>
                <a:gd name="T49" fmla="*/ 1 h 58"/>
                <a:gd name="T50" fmla="*/ 0 w 38"/>
                <a:gd name="T51" fmla="*/ 1 h 58"/>
                <a:gd name="T52" fmla="*/ 0 w 38"/>
                <a:gd name="T53" fmla="*/ 1 h 58"/>
                <a:gd name="T54" fmla="*/ 0 w 38"/>
                <a:gd name="T55" fmla="*/ 1 h 58"/>
                <a:gd name="T56" fmla="*/ 1 w 38"/>
                <a:gd name="T57" fmla="*/ 1 h 58"/>
                <a:gd name="T58" fmla="*/ 1 w 38"/>
                <a:gd name="T59" fmla="*/ 1 h 58"/>
                <a:gd name="T60" fmla="*/ 1 w 38"/>
                <a:gd name="T61" fmla="*/ 1 h 58"/>
                <a:gd name="T62" fmla="*/ 1 w 38"/>
                <a:gd name="T63" fmla="*/ 1 h 58"/>
                <a:gd name="T64" fmla="*/ 1 w 38"/>
                <a:gd name="T65" fmla="*/ 1 h 58"/>
                <a:gd name="T66" fmla="*/ 1 w 38"/>
                <a:gd name="T67" fmla="*/ 1 h 58"/>
                <a:gd name="T68" fmla="*/ 1 w 38"/>
                <a:gd name="T69" fmla="*/ 1 h 58"/>
                <a:gd name="T70" fmla="*/ 1 w 38"/>
                <a:gd name="T71" fmla="*/ 1 h 58"/>
                <a:gd name="T72" fmla="*/ 1 w 38"/>
                <a:gd name="T73" fmla="*/ 1 h 58"/>
                <a:gd name="T74" fmla="*/ 1 w 38"/>
                <a:gd name="T75" fmla="*/ 1 h 58"/>
                <a:gd name="T76" fmla="*/ 1 w 38"/>
                <a:gd name="T77" fmla="*/ 1 h 58"/>
                <a:gd name="T78" fmla="*/ 1 w 38"/>
                <a:gd name="T79" fmla="*/ 1 h 58"/>
                <a:gd name="T80" fmla="*/ 1 w 38"/>
                <a:gd name="T81" fmla="*/ 1 h 58"/>
                <a:gd name="T82" fmla="*/ 1 w 38"/>
                <a:gd name="T83" fmla="*/ 1 h 58"/>
                <a:gd name="T84" fmla="*/ 1 w 38"/>
                <a:gd name="T85" fmla="*/ 1 h 58"/>
                <a:gd name="T86" fmla="*/ 1 w 38"/>
                <a:gd name="T87" fmla="*/ 1 h 58"/>
                <a:gd name="T88" fmla="*/ 1 w 38"/>
                <a:gd name="T89" fmla="*/ 1 h 58"/>
                <a:gd name="T90" fmla="*/ 1 w 38"/>
                <a:gd name="T91" fmla="*/ 1 h 58"/>
                <a:gd name="T92" fmla="*/ 1 w 38"/>
                <a:gd name="T93" fmla="*/ 1 h 58"/>
                <a:gd name="T94" fmla="*/ 1 w 38"/>
                <a:gd name="T95" fmla="*/ 1 h 58"/>
                <a:gd name="T96" fmla="*/ 1 w 38"/>
                <a:gd name="T97" fmla="*/ 1 h 58"/>
                <a:gd name="T98" fmla="*/ 1 w 38"/>
                <a:gd name="T99" fmla="*/ 1 h 58"/>
                <a:gd name="T100" fmla="*/ 0 w 38"/>
                <a:gd name="T101" fmla="*/ 1 h 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"/>
                <a:gd name="T154" fmla="*/ 0 h 58"/>
                <a:gd name="T155" fmla="*/ 38 w 38"/>
                <a:gd name="T156" fmla="*/ 58 h 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" h="58">
                  <a:moveTo>
                    <a:pt x="0" y="28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8" y="22"/>
                  </a:lnTo>
                  <a:lnTo>
                    <a:pt x="38" y="28"/>
                  </a:lnTo>
                  <a:lnTo>
                    <a:pt x="38" y="38"/>
                  </a:lnTo>
                  <a:lnTo>
                    <a:pt x="36" y="46"/>
                  </a:lnTo>
                  <a:lnTo>
                    <a:pt x="32" y="50"/>
                  </a:lnTo>
                  <a:lnTo>
                    <a:pt x="30" y="54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8" y="38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30" y="28"/>
                  </a:ln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Freeform 27"/>
            <p:cNvSpPr>
              <a:spLocks noChangeAspect="1"/>
            </p:cNvSpPr>
            <p:nvPr/>
          </p:nvSpPr>
          <p:spPr bwMode="auto">
            <a:xfrm>
              <a:off x="1000" y="4215"/>
              <a:ext cx="22" cy="34"/>
            </a:xfrm>
            <a:custGeom>
              <a:avLst/>
              <a:gdLst>
                <a:gd name="T0" fmla="*/ 0 w 38"/>
                <a:gd name="T1" fmla="*/ 1 h 58"/>
                <a:gd name="T2" fmla="*/ 0 w 38"/>
                <a:gd name="T3" fmla="*/ 1 h 58"/>
                <a:gd name="T4" fmla="*/ 1 w 38"/>
                <a:gd name="T5" fmla="*/ 1 h 58"/>
                <a:gd name="T6" fmla="*/ 1 w 38"/>
                <a:gd name="T7" fmla="*/ 1 h 58"/>
                <a:gd name="T8" fmla="*/ 1 w 38"/>
                <a:gd name="T9" fmla="*/ 1 h 58"/>
                <a:gd name="T10" fmla="*/ 1 w 38"/>
                <a:gd name="T11" fmla="*/ 0 h 58"/>
                <a:gd name="T12" fmla="*/ 1 w 38"/>
                <a:gd name="T13" fmla="*/ 0 h 58"/>
                <a:gd name="T14" fmla="*/ 1 w 38"/>
                <a:gd name="T15" fmla="*/ 0 h 58"/>
                <a:gd name="T16" fmla="*/ 1 w 38"/>
                <a:gd name="T17" fmla="*/ 1 h 58"/>
                <a:gd name="T18" fmla="*/ 1 w 38"/>
                <a:gd name="T19" fmla="*/ 1 h 58"/>
                <a:gd name="T20" fmla="*/ 1 w 38"/>
                <a:gd name="T21" fmla="*/ 1 h 58"/>
                <a:gd name="T22" fmla="*/ 1 w 38"/>
                <a:gd name="T23" fmla="*/ 1 h 58"/>
                <a:gd name="T24" fmla="*/ 1 w 38"/>
                <a:gd name="T25" fmla="*/ 1 h 58"/>
                <a:gd name="T26" fmla="*/ 1 w 38"/>
                <a:gd name="T27" fmla="*/ 1 h 58"/>
                <a:gd name="T28" fmla="*/ 1 w 38"/>
                <a:gd name="T29" fmla="*/ 1 h 58"/>
                <a:gd name="T30" fmla="*/ 1 w 38"/>
                <a:gd name="T31" fmla="*/ 1 h 58"/>
                <a:gd name="T32" fmla="*/ 1 w 38"/>
                <a:gd name="T33" fmla="*/ 1 h 58"/>
                <a:gd name="T34" fmla="*/ 1 w 38"/>
                <a:gd name="T35" fmla="*/ 1 h 58"/>
                <a:gd name="T36" fmla="*/ 1 w 38"/>
                <a:gd name="T37" fmla="*/ 1 h 58"/>
                <a:gd name="T38" fmla="*/ 1 w 38"/>
                <a:gd name="T39" fmla="*/ 1 h 58"/>
                <a:gd name="T40" fmla="*/ 1 w 38"/>
                <a:gd name="T41" fmla="*/ 1 h 58"/>
                <a:gd name="T42" fmla="*/ 1 w 38"/>
                <a:gd name="T43" fmla="*/ 1 h 58"/>
                <a:gd name="T44" fmla="*/ 1 w 38"/>
                <a:gd name="T45" fmla="*/ 1 h 58"/>
                <a:gd name="T46" fmla="*/ 1 w 38"/>
                <a:gd name="T47" fmla="*/ 1 h 58"/>
                <a:gd name="T48" fmla="*/ 1 w 38"/>
                <a:gd name="T49" fmla="*/ 1 h 58"/>
                <a:gd name="T50" fmla="*/ 0 w 38"/>
                <a:gd name="T51" fmla="*/ 1 h 58"/>
                <a:gd name="T52" fmla="*/ 0 w 38"/>
                <a:gd name="T53" fmla="*/ 1 h 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"/>
                <a:gd name="T82" fmla="*/ 0 h 58"/>
                <a:gd name="T83" fmla="*/ 38 w 38"/>
                <a:gd name="T84" fmla="*/ 58 h 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" h="58">
                  <a:moveTo>
                    <a:pt x="0" y="28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8" y="22"/>
                  </a:lnTo>
                  <a:lnTo>
                    <a:pt x="38" y="28"/>
                  </a:lnTo>
                  <a:lnTo>
                    <a:pt x="38" y="38"/>
                  </a:lnTo>
                  <a:lnTo>
                    <a:pt x="36" y="46"/>
                  </a:lnTo>
                  <a:lnTo>
                    <a:pt x="32" y="50"/>
                  </a:lnTo>
                  <a:lnTo>
                    <a:pt x="30" y="54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Freeform 28"/>
            <p:cNvSpPr>
              <a:spLocks noChangeAspect="1"/>
            </p:cNvSpPr>
            <p:nvPr/>
          </p:nvSpPr>
          <p:spPr bwMode="auto">
            <a:xfrm>
              <a:off x="1005" y="4219"/>
              <a:ext cx="13" cy="26"/>
            </a:xfrm>
            <a:custGeom>
              <a:avLst/>
              <a:gdLst>
                <a:gd name="T0" fmla="*/ 0 w 22"/>
                <a:gd name="T1" fmla="*/ 1 h 46"/>
                <a:gd name="T2" fmla="*/ 0 w 22"/>
                <a:gd name="T3" fmla="*/ 1 h 46"/>
                <a:gd name="T4" fmla="*/ 1 w 22"/>
                <a:gd name="T5" fmla="*/ 1 h 46"/>
                <a:gd name="T6" fmla="*/ 1 w 22"/>
                <a:gd name="T7" fmla="*/ 1 h 46"/>
                <a:gd name="T8" fmla="*/ 1 w 22"/>
                <a:gd name="T9" fmla="*/ 1 h 46"/>
                <a:gd name="T10" fmla="*/ 1 w 22"/>
                <a:gd name="T11" fmla="*/ 1 h 46"/>
                <a:gd name="T12" fmla="*/ 1 w 22"/>
                <a:gd name="T13" fmla="*/ 1 h 46"/>
                <a:gd name="T14" fmla="*/ 1 w 22"/>
                <a:gd name="T15" fmla="*/ 1 h 46"/>
                <a:gd name="T16" fmla="*/ 1 w 22"/>
                <a:gd name="T17" fmla="*/ 1 h 46"/>
                <a:gd name="T18" fmla="*/ 1 w 22"/>
                <a:gd name="T19" fmla="*/ 1 h 46"/>
                <a:gd name="T20" fmla="*/ 1 w 22"/>
                <a:gd name="T21" fmla="*/ 1 h 46"/>
                <a:gd name="T22" fmla="*/ 1 w 22"/>
                <a:gd name="T23" fmla="*/ 1 h 46"/>
                <a:gd name="T24" fmla="*/ 1 w 22"/>
                <a:gd name="T25" fmla="*/ 1 h 46"/>
                <a:gd name="T26" fmla="*/ 1 w 22"/>
                <a:gd name="T27" fmla="*/ 1 h 46"/>
                <a:gd name="T28" fmla="*/ 1 w 22"/>
                <a:gd name="T29" fmla="*/ 1 h 46"/>
                <a:gd name="T30" fmla="*/ 1 w 22"/>
                <a:gd name="T31" fmla="*/ 0 h 46"/>
                <a:gd name="T32" fmla="*/ 1 w 22"/>
                <a:gd name="T33" fmla="*/ 1 h 46"/>
                <a:gd name="T34" fmla="*/ 1 w 22"/>
                <a:gd name="T35" fmla="*/ 1 h 46"/>
                <a:gd name="T36" fmla="*/ 1 w 22"/>
                <a:gd name="T37" fmla="*/ 1 h 46"/>
                <a:gd name="T38" fmla="*/ 0 w 22"/>
                <a:gd name="T39" fmla="*/ 1 h 46"/>
                <a:gd name="T40" fmla="*/ 0 w 22"/>
                <a:gd name="T41" fmla="*/ 1 h 46"/>
                <a:gd name="T42" fmla="*/ 0 w 22"/>
                <a:gd name="T43" fmla="*/ 1 h 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"/>
                <a:gd name="T67" fmla="*/ 0 h 46"/>
                <a:gd name="T68" fmla="*/ 22 w 22"/>
                <a:gd name="T69" fmla="*/ 46 h 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" h="46">
                  <a:moveTo>
                    <a:pt x="0" y="22"/>
                  </a:moveTo>
                  <a:lnTo>
                    <a:pt x="0" y="32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6" y="44"/>
                  </a:lnTo>
                  <a:lnTo>
                    <a:pt x="10" y="46"/>
                  </a:lnTo>
                  <a:lnTo>
                    <a:pt x="16" y="44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22" y="3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29"/>
            <p:cNvSpPr>
              <a:spLocks noChangeAspect="1" noChangeShapeType="1"/>
            </p:cNvSpPr>
            <p:nvPr/>
          </p:nvSpPr>
          <p:spPr bwMode="auto">
            <a:xfrm flipV="1">
              <a:off x="1011" y="4188"/>
              <a:ext cx="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Freeform 30"/>
            <p:cNvSpPr>
              <a:spLocks noChangeAspect="1"/>
            </p:cNvSpPr>
            <p:nvPr/>
          </p:nvSpPr>
          <p:spPr bwMode="auto">
            <a:xfrm>
              <a:off x="3208" y="4215"/>
              <a:ext cx="22" cy="34"/>
            </a:xfrm>
            <a:custGeom>
              <a:avLst/>
              <a:gdLst>
                <a:gd name="T0" fmla="*/ 0 w 38"/>
                <a:gd name="T1" fmla="*/ 1 h 58"/>
                <a:gd name="T2" fmla="*/ 0 w 38"/>
                <a:gd name="T3" fmla="*/ 1 h 58"/>
                <a:gd name="T4" fmla="*/ 1 w 38"/>
                <a:gd name="T5" fmla="*/ 1 h 58"/>
                <a:gd name="T6" fmla="*/ 1 w 38"/>
                <a:gd name="T7" fmla="*/ 1 h 58"/>
                <a:gd name="T8" fmla="*/ 1 w 38"/>
                <a:gd name="T9" fmla="*/ 1 h 58"/>
                <a:gd name="T10" fmla="*/ 1 w 38"/>
                <a:gd name="T11" fmla="*/ 0 h 58"/>
                <a:gd name="T12" fmla="*/ 1 w 38"/>
                <a:gd name="T13" fmla="*/ 0 h 58"/>
                <a:gd name="T14" fmla="*/ 1 w 38"/>
                <a:gd name="T15" fmla="*/ 0 h 58"/>
                <a:gd name="T16" fmla="*/ 1 w 38"/>
                <a:gd name="T17" fmla="*/ 1 h 58"/>
                <a:gd name="T18" fmla="*/ 1 w 38"/>
                <a:gd name="T19" fmla="*/ 1 h 58"/>
                <a:gd name="T20" fmla="*/ 1 w 38"/>
                <a:gd name="T21" fmla="*/ 1 h 58"/>
                <a:gd name="T22" fmla="*/ 1 w 38"/>
                <a:gd name="T23" fmla="*/ 1 h 58"/>
                <a:gd name="T24" fmla="*/ 1 w 38"/>
                <a:gd name="T25" fmla="*/ 1 h 58"/>
                <a:gd name="T26" fmla="*/ 1 w 38"/>
                <a:gd name="T27" fmla="*/ 1 h 58"/>
                <a:gd name="T28" fmla="*/ 1 w 38"/>
                <a:gd name="T29" fmla="*/ 1 h 58"/>
                <a:gd name="T30" fmla="*/ 1 w 38"/>
                <a:gd name="T31" fmla="*/ 1 h 58"/>
                <a:gd name="T32" fmla="*/ 1 w 38"/>
                <a:gd name="T33" fmla="*/ 1 h 58"/>
                <a:gd name="T34" fmla="*/ 1 w 38"/>
                <a:gd name="T35" fmla="*/ 1 h 58"/>
                <a:gd name="T36" fmla="*/ 1 w 38"/>
                <a:gd name="T37" fmla="*/ 1 h 58"/>
                <a:gd name="T38" fmla="*/ 1 w 38"/>
                <a:gd name="T39" fmla="*/ 1 h 58"/>
                <a:gd name="T40" fmla="*/ 1 w 38"/>
                <a:gd name="T41" fmla="*/ 1 h 58"/>
                <a:gd name="T42" fmla="*/ 1 w 38"/>
                <a:gd name="T43" fmla="*/ 1 h 58"/>
                <a:gd name="T44" fmla="*/ 1 w 38"/>
                <a:gd name="T45" fmla="*/ 1 h 58"/>
                <a:gd name="T46" fmla="*/ 1 w 38"/>
                <a:gd name="T47" fmla="*/ 1 h 58"/>
                <a:gd name="T48" fmla="*/ 1 w 38"/>
                <a:gd name="T49" fmla="*/ 1 h 58"/>
                <a:gd name="T50" fmla="*/ 0 w 38"/>
                <a:gd name="T51" fmla="*/ 1 h 58"/>
                <a:gd name="T52" fmla="*/ 0 w 38"/>
                <a:gd name="T53" fmla="*/ 1 h 58"/>
                <a:gd name="T54" fmla="*/ 0 w 38"/>
                <a:gd name="T55" fmla="*/ 1 h 58"/>
                <a:gd name="T56" fmla="*/ 1 w 38"/>
                <a:gd name="T57" fmla="*/ 1 h 58"/>
                <a:gd name="T58" fmla="*/ 1 w 38"/>
                <a:gd name="T59" fmla="*/ 1 h 58"/>
                <a:gd name="T60" fmla="*/ 1 w 38"/>
                <a:gd name="T61" fmla="*/ 1 h 58"/>
                <a:gd name="T62" fmla="*/ 1 w 38"/>
                <a:gd name="T63" fmla="*/ 1 h 58"/>
                <a:gd name="T64" fmla="*/ 1 w 38"/>
                <a:gd name="T65" fmla="*/ 1 h 58"/>
                <a:gd name="T66" fmla="*/ 1 w 38"/>
                <a:gd name="T67" fmla="*/ 1 h 58"/>
                <a:gd name="T68" fmla="*/ 1 w 38"/>
                <a:gd name="T69" fmla="*/ 1 h 58"/>
                <a:gd name="T70" fmla="*/ 1 w 38"/>
                <a:gd name="T71" fmla="*/ 1 h 58"/>
                <a:gd name="T72" fmla="*/ 1 w 38"/>
                <a:gd name="T73" fmla="*/ 1 h 58"/>
                <a:gd name="T74" fmla="*/ 1 w 38"/>
                <a:gd name="T75" fmla="*/ 1 h 58"/>
                <a:gd name="T76" fmla="*/ 1 w 38"/>
                <a:gd name="T77" fmla="*/ 1 h 58"/>
                <a:gd name="T78" fmla="*/ 1 w 38"/>
                <a:gd name="T79" fmla="*/ 1 h 58"/>
                <a:gd name="T80" fmla="*/ 1 w 38"/>
                <a:gd name="T81" fmla="*/ 1 h 58"/>
                <a:gd name="T82" fmla="*/ 1 w 38"/>
                <a:gd name="T83" fmla="*/ 1 h 58"/>
                <a:gd name="T84" fmla="*/ 1 w 38"/>
                <a:gd name="T85" fmla="*/ 1 h 58"/>
                <a:gd name="T86" fmla="*/ 1 w 38"/>
                <a:gd name="T87" fmla="*/ 1 h 58"/>
                <a:gd name="T88" fmla="*/ 1 w 38"/>
                <a:gd name="T89" fmla="*/ 1 h 58"/>
                <a:gd name="T90" fmla="*/ 1 w 38"/>
                <a:gd name="T91" fmla="*/ 1 h 58"/>
                <a:gd name="T92" fmla="*/ 1 w 38"/>
                <a:gd name="T93" fmla="*/ 1 h 58"/>
                <a:gd name="T94" fmla="*/ 1 w 38"/>
                <a:gd name="T95" fmla="*/ 1 h 58"/>
                <a:gd name="T96" fmla="*/ 1 w 38"/>
                <a:gd name="T97" fmla="*/ 1 h 58"/>
                <a:gd name="T98" fmla="*/ 1 w 38"/>
                <a:gd name="T99" fmla="*/ 1 h 58"/>
                <a:gd name="T100" fmla="*/ 0 w 38"/>
                <a:gd name="T101" fmla="*/ 1 h 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"/>
                <a:gd name="T154" fmla="*/ 0 h 58"/>
                <a:gd name="T155" fmla="*/ 38 w 38"/>
                <a:gd name="T156" fmla="*/ 58 h 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" h="58">
                  <a:moveTo>
                    <a:pt x="0" y="28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8" y="22"/>
                  </a:lnTo>
                  <a:lnTo>
                    <a:pt x="38" y="28"/>
                  </a:lnTo>
                  <a:lnTo>
                    <a:pt x="38" y="38"/>
                  </a:lnTo>
                  <a:lnTo>
                    <a:pt x="36" y="46"/>
                  </a:lnTo>
                  <a:lnTo>
                    <a:pt x="32" y="50"/>
                  </a:lnTo>
                  <a:lnTo>
                    <a:pt x="30" y="54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8" y="38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30" y="28"/>
                  </a:ln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Freeform 31"/>
            <p:cNvSpPr>
              <a:spLocks noChangeAspect="1"/>
            </p:cNvSpPr>
            <p:nvPr/>
          </p:nvSpPr>
          <p:spPr bwMode="auto">
            <a:xfrm>
              <a:off x="3208" y="4215"/>
              <a:ext cx="22" cy="34"/>
            </a:xfrm>
            <a:custGeom>
              <a:avLst/>
              <a:gdLst>
                <a:gd name="T0" fmla="*/ 0 w 38"/>
                <a:gd name="T1" fmla="*/ 1 h 58"/>
                <a:gd name="T2" fmla="*/ 0 w 38"/>
                <a:gd name="T3" fmla="*/ 1 h 58"/>
                <a:gd name="T4" fmla="*/ 1 w 38"/>
                <a:gd name="T5" fmla="*/ 1 h 58"/>
                <a:gd name="T6" fmla="*/ 1 w 38"/>
                <a:gd name="T7" fmla="*/ 1 h 58"/>
                <a:gd name="T8" fmla="*/ 1 w 38"/>
                <a:gd name="T9" fmla="*/ 1 h 58"/>
                <a:gd name="T10" fmla="*/ 1 w 38"/>
                <a:gd name="T11" fmla="*/ 0 h 58"/>
                <a:gd name="T12" fmla="*/ 1 w 38"/>
                <a:gd name="T13" fmla="*/ 0 h 58"/>
                <a:gd name="T14" fmla="*/ 1 w 38"/>
                <a:gd name="T15" fmla="*/ 0 h 58"/>
                <a:gd name="T16" fmla="*/ 1 w 38"/>
                <a:gd name="T17" fmla="*/ 1 h 58"/>
                <a:gd name="T18" fmla="*/ 1 w 38"/>
                <a:gd name="T19" fmla="*/ 1 h 58"/>
                <a:gd name="T20" fmla="*/ 1 w 38"/>
                <a:gd name="T21" fmla="*/ 1 h 58"/>
                <a:gd name="T22" fmla="*/ 1 w 38"/>
                <a:gd name="T23" fmla="*/ 1 h 58"/>
                <a:gd name="T24" fmla="*/ 1 w 38"/>
                <a:gd name="T25" fmla="*/ 1 h 58"/>
                <a:gd name="T26" fmla="*/ 1 w 38"/>
                <a:gd name="T27" fmla="*/ 1 h 58"/>
                <a:gd name="T28" fmla="*/ 1 w 38"/>
                <a:gd name="T29" fmla="*/ 1 h 58"/>
                <a:gd name="T30" fmla="*/ 1 w 38"/>
                <a:gd name="T31" fmla="*/ 1 h 58"/>
                <a:gd name="T32" fmla="*/ 1 w 38"/>
                <a:gd name="T33" fmla="*/ 1 h 58"/>
                <a:gd name="T34" fmla="*/ 1 w 38"/>
                <a:gd name="T35" fmla="*/ 1 h 58"/>
                <a:gd name="T36" fmla="*/ 1 w 38"/>
                <a:gd name="T37" fmla="*/ 1 h 58"/>
                <a:gd name="T38" fmla="*/ 1 w 38"/>
                <a:gd name="T39" fmla="*/ 1 h 58"/>
                <a:gd name="T40" fmla="*/ 1 w 38"/>
                <a:gd name="T41" fmla="*/ 1 h 58"/>
                <a:gd name="T42" fmla="*/ 1 w 38"/>
                <a:gd name="T43" fmla="*/ 1 h 58"/>
                <a:gd name="T44" fmla="*/ 1 w 38"/>
                <a:gd name="T45" fmla="*/ 1 h 58"/>
                <a:gd name="T46" fmla="*/ 1 w 38"/>
                <a:gd name="T47" fmla="*/ 1 h 58"/>
                <a:gd name="T48" fmla="*/ 1 w 38"/>
                <a:gd name="T49" fmla="*/ 1 h 58"/>
                <a:gd name="T50" fmla="*/ 0 w 38"/>
                <a:gd name="T51" fmla="*/ 1 h 58"/>
                <a:gd name="T52" fmla="*/ 0 w 38"/>
                <a:gd name="T53" fmla="*/ 1 h 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"/>
                <a:gd name="T82" fmla="*/ 0 h 58"/>
                <a:gd name="T83" fmla="*/ 38 w 38"/>
                <a:gd name="T84" fmla="*/ 58 h 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" h="58">
                  <a:moveTo>
                    <a:pt x="0" y="28"/>
                  </a:move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6" y="16"/>
                  </a:lnTo>
                  <a:lnTo>
                    <a:pt x="38" y="22"/>
                  </a:lnTo>
                  <a:lnTo>
                    <a:pt x="38" y="28"/>
                  </a:lnTo>
                  <a:lnTo>
                    <a:pt x="38" y="38"/>
                  </a:lnTo>
                  <a:lnTo>
                    <a:pt x="36" y="46"/>
                  </a:lnTo>
                  <a:lnTo>
                    <a:pt x="32" y="50"/>
                  </a:lnTo>
                  <a:lnTo>
                    <a:pt x="30" y="54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Freeform 32"/>
            <p:cNvSpPr>
              <a:spLocks noChangeAspect="1"/>
            </p:cNvSpPr>
            <p:nvPr/>
          </p:nvSpPr>
          <p:spPr bwMode="auto">
            <a:xfrm>
              <a:off x="3212" y="4219"/>
              <a:ext cx="13" cy="26"/>
            </a:xfrm>
            <a:custGeom>
              <a:avLst/>
              <a:gdLst>
                <a:gd name="T0" fmla="*/ 0 w 22"/>
                <a:gd name="T1" fmla="*/ 1 h 46"/>
                <a:gd name="T2" fmla="*/ 0 w 22"/>
                <a:gd name="T3" fmla="*/ 1 h 46"/>
                <a:gd name="T4" fmla="*/ 1 w 22"/>
                <a:gd name="T5" fmla="*/ 1 h 46"/>
                <a:gd name="T6" fmla="*/ 1 w 22"/>
                <a:gd name="T7" fmla="*/ 1 h 46"/>
                <a:gd name="T8" fmla="*/ 1 w 22"/>
                <a:gd name="T9" fmla="*/ 1 h 46"/>
                <a:gd name="T10" fmla="*/ 1 w 22"/>
                <a:gd name="T11" fmla="*/ 1 h 46"/>
                <a:gd name="T12" fmla="*/ 1 w 22"/>
                <a:gd name="T13" fmla="*/ 1 h 46"/>
                <a:gd name="T14" fmla="*/ 1 w 22"/>
                <a:gd name="T15" fmla="*/ 1 h 46"/>
                <a:gd name="T16" fmla="*/ 1 w 22"/>
                <a:gd name="T17" fmla="*/ 1 h 46"/>
                <a:gd name="T18" fmla="*/ 1 w 22"/>
                <a:gd name="T19" fmla="*/ 1 h 46"/>
                <a:gd name="T20" fmla="*/ 1 w 22"/>
                <a:gd name="T21" fmla="*/ 1 h 46"/>
                <a:gd name="T22" fmla="*/ 1 w 22"/>
                <a:gd name="T23" fmla="*/ 1 h 46"/>
                <a:gd name="T24" fmla="*/ 1 w 22"/>
                <a:gd name="T25" fmla="*/ 1 h 46"/>
                <a:gd name="T26" fmla="*/ 1 w 22"/>
                <a:gd name="T27" fmla="*/ 1 h 46"/>
                <a:gd name="T28" fmla="*/ 1 w 22"/>
                <a:gd name="T29" fmla="*/ 1 h 46"/>
                <a:gd name="T30" fmla="*/ 1 w 22"/>
                <a:gd name="T31" fmla="*/ 0 h 46"/>
                <a:gd name="T32" fmla="*/ 1 w 22"/>
                <a:gd name="T33" fmla="*/ 1 h 46"/>
                <a:gd name="T34" fmla="*/ 1 w 22"/>
                <a:gd name="T35" fmla="*/ 1 h 46"/>
                <a:gd name="T36" fmla="*/ 1 w 22"/>
                <a:gd name="T37" fmla="*/ 1 h 46"/>
                <a:gd name="T38" fmla="*/ 0 w 22"/>
                <a:gd name="T39" fmla="*/ 1 h 46"/>
                <a:gd name="T40" fmla="*/ 0 w 22"/>
                <a:gd name="T41" fmla="*/ 1 h 46"/>
                <a:gd name="T42" fmla="*/ 0 w 22"/>
                <a:gd name="T43" fmla="*/ 1 h 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"/>
                <a:gd name="T67" fmla="*/ 0 h 46"/>
                <a:gd name="T68" fmla="*/ 22 w 22"/>
                <a:gd name="T69" fmla="*/ 46 h 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" h="46">
                  <a:moveTo>
                    <a:pt x="0" y="22"/>
                  </a:moveTo>
                  <a:lnTo>
                    <a:pt x="0" y="32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6" y="44"/>
                  </a:lnTo>
                  <a:lnTo>
                    <a:pt x="10" y="46"/>
                  </a:lnTo>
                  <a:lnTo>
                    <a:pt x="16" y="44"/>
                  </a:lnTo>
                  <a:lnTo>
                    <a:pt x="18" y="42"/>
                  </a:lnTo>
                  <a:lnTo>
                    <a:pt x="20" y="38"/>
                  </a:lnTo>
                  <a:lnTo>
                    <a:pt x="22" y="3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Freeform 33"/>
            <p:cNvSpPr>
              <a:spLocks noChangeAspect="1"/>
            </p:cNvSpPr>
            <p:nvPr/>
          </p:nvSpPr>
          <p:spPr bwMode="auto">
            <a:xfrm>
              <a:off x="3236" y="4244"/>
              <a:ext cx="4" cy="5"/>
            </a:xfrm>
            <a:custGeom>
              <a:avLst/>
              <a:gdLst>
                <a:gd name="T0" fmla="*/ 0 w 8"/>
                <a:gd name="T1" fmla="*/ 1 h 8"/>
                <a:gd name="T2" fmla="*/ 0 w 8"/>
                <a:gd name="T3" fmla="*/ 0 h 8"/>
                <a:gd name="T4" fmla="*/ 1 w 8"/>
                <a:gd name="T5" fmla="*/ 0 h 8"/>
                <a:gd name="T6" fmla="*/ 1 w 8"/>
                <a:gd name="T7" fmla="*/ 1 h 8"/>
                <a:gd name="T8" fmla="*/ 0 w 8"/>
                <a:gd name="T9" fmla="*/ 1 h 8"/>
                <a:gd name="T10" fmla="*/ 0 w 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Freeform 34"/>
            <p:cNvSpPr>
              <a:spLocks noChangeAspect="1"/>
            </p:cNvSpPr>
            <p:nvPr/>
          </p:nvSpPr>
          <p:spPr bwMode="auto">
            <a:xfrm>
              <a:off x="3245" y="4215"/>
              <a:ext cx="23" cy="34"/>
            </a:xfrm>
            <a:custGeom>
              <a:avLst/>
              <a:gdLst>
                <a:gd name="T0" fmla="*/ 1 w 40"/>
                <a:gd name="T1" fmla="*/ 1 h 58"/>
                <a:gd name="T2" fmla="*/ 1 w 40"/>
                <a:gd name="T3" fmla="*/ 1 h 58"/>
                <a:gd name="T4" fmla="*/ 0 w 40"/>
                <a:gd name="T5" fmla="*/ 1 h 58"/>
                <a:gd name="T6" fmla="*/ 0 w 40"/>
                <a:gd name="T7" fmla="*/ 1 h 58"/>
                <a:gd name="T8" fmla="*/ 1 w 40"/>
                <a:gd name="T9" fmla="*/ 0 h 58"/>
                <a:gd name="T10" fmla="*/ 1 w 40"/>
                <a:gd name="T11" fmla="*/ 0 h 58"/>
                <a:gd name="T12" fmla="*/ 1 w 40"/>
                <a:gd name="T13" fmla="*/ 1 h 58"/>
                <a:gd name="T14" fmla="*/ 1 w 40"/>
                <a:gd name="T15" fmla="*/ 1 h 58"/>
                <a:gd name="T16" fmla="*/ 1 w 40"/>
                <a:gd name="T17" fmla="*/ 1 h 58"/>
                <a:gd name="T18" fmla="*/ 1 w 40"/>
                <a:gd name="T19" fmla="*/ 1 h 58"/>
                <a:gd name="T20" fmla="*/ 1 w 40"/>
                <a:gd name="T21" fmla="*/ 1 h 58"/>
                <a:gd name="T22" fmla="*/ 1 w 40"/>
                <a:gd name="T23" fmla="*/ 1 h 58"/>
                <a:gd name="T24" fmla="*/ 1 w 40"/>
                <a:gd name="T25" fmla="*/ 1 h 58"/>
                <a:gd name="T26" fmla="*/ 1 w 40"/>
                <a:gd name="T27" fmla="*/ 1 h 58"/>
                <a:gd name="T28" fmla="*/ 1 w 40"/>
                <a:gd name="T29" fmla="*/ 1 h 58"/>
                <a:gd name="T30" fmla="*/ 1 w 40"/>
                <a:gd name="T31" fmla="*/ 1 h 58"/>
                <a:gd name="T32" fmla="*/ 1 w 40"/>
                <a:gd name="T33" fmla="*/ 1 h 58"/>
                <a:gd name="T34" fmla="*/ 1 w 40"/>
                <a:gd name="T35" fmla="*/ 1 h 58"/>
                <a:gd name="T36" fmla="*/ 1 w 40"/>
                <a:gd name="T37" fmla="*/ 1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8"/>
                <a:gd name="T59" fmla="*/ 40 w 40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8">
                  <a:moveTo>
                    <a:pt x="26" y="58"/>
                  </a:moveTo>
                  <a:lnTo>
                    <a:pt x="26" y="4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34" y="44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26" y="36"/>
                  </a:lnTo>
                  <a:lnTo>
                    <a:pt x="26" y="14"/>
                  </a:lnTo>
                  <a:lnTo>
                    <a:pt x="10" y="36"/>
                  </a:lnTo>
                  <a:lnTo>
                    <a:pt x="26" y="36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Freeform 35"/>
            <p:cNvSpPr>
              <a:spLocks noChangeAspect="1"/>
            </p:cNvSpPr>
            <p:nvPr/>
          </p:nvSpPr>
          <p:spPr bwMode="auto">
            <a:xfrm>
              <a:off x="3245" y="4215"/>
              <a:ext cx="23" cy="34"/>
            </a:xfrm>
            <a:custGeom>
              <a:avLst/>
              <a:gdLst>
                <a:gd name="T0" fmla="*/ 1 w 40"/>
                <a:gd name="T1" fmla="*/ 1 h 58"/>
                <a:gd name="T2" fmla="*/ 1 w 40"/>
                <a:gd name="T3" fmla="*/ 1 h 58"/>
                <a:gd name="T4" fmla="*/ 0 w 40"/>
                <a:gd name="T5" fmla="*/ 1 h 58"/>
                <a:gd name="T6" fmla="*/ 0 w 40"/>
                <a:gd name="T7" fmla="*/ 1 h 58"/>
                <a:gd name="T8" fmla="*/ 1 w 40"/>
                <a:gd name="T9" fmla="*/ 0 h 58"/>
                <a:gd name="T10" fmla="*/ 1 w 40"/>
                <a:gd name="T11" fmla="*/ 0 h 58"/>
                <a:gd name="T12" fmla="*/ 1 w 40"/>
                <a:gd name="T13" fmla="*/ 1 h 58"/>
                <a:gd name="T14" fmla="*/ 1 w 40"/>
                <a:gd name="T15" fmla="*/ 1 h 58"/>
                <a:gd name="T16" fmla="*/ 1 w 40"/>
                <a:gd name="T17" fmla="*/ 1 h 58"/>
                <a:gd name="T18" fmla="*/ 1 w 40"/>
                <a:gd name="T19" fmla="*/ 1 h 58"/>
                <a:gd name="T20" fmla="*/ 1 w 40"/>
                <a:gd name="T21" fmla="*/ 1 h 58"/>
                <a:gd name="T22" fmla="*/ 1 w 40"/>
                <a:gd name="T23" fmla="*/ 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58"/>
                <a:gd name="T38" fmla="*/ 40 w 40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58">
                  <a:moveTo>
                    <a:pt x="26" y="58"/>
                  </a:moveTo>
                  <a:lnTo>
                    <a:pt x="26" y="4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34" y="44"/>
                  </a:lnTo>
                  <a:lnTo>
                    <a:pt x="34" y="58"/>
                  </a:lnTo>
                  <a:lnTo>
                    <a:pt x="26" y="5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Freeform 36"/>
            <p:cNvSpPr>
              <a:spLocks noChangeAspect="1"/>
            </p:cNvSpPr>
            <p:nvPr/>
          </p:nvSpPr>
          <p:spPr bwMode="auto">
            <a:xfrm>
              <a:off x="3251" y="4223"/>
              <a:ext cx="9" cy="13"/>
            </a:xfrm>
            <a:custGeom>
              <a:avLst/>
              <a:gdLst>
                <a:gd name="T0" fmla="*/ 1 w 16"/>
                <a:gd name="T1" fmla="*/ 1 h 22"/>
                <a:gd name="T2" fmla="*/ 1 w 16"/>
                <a:gd name="T3" fmla="*/ 0 h 22"/>
                <a:gd name="T4" fmla="*/ 0 w 16"/>
                <a:gd name="T5" fmla="*/ 1 h 22"/>
                <a:gd name="T6" fmla="*/ 1 w 16"/>
                <a:gd name="T7" fmla="*/ 1 h 22"/>
                <a:gd name="T8" fmla="*/ 1 w 16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2"/>
                <a:gd name="T17" fmla="*/ 16 w 1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2">
                  <a:moveTo>
                    <a:pt x="16" y="22"/>
                  </a:moveTo>
                  <a:lnTo>
                    <a:pt x="16" y="0"/>
                  </a:lnTo>
                  <a:lnTo>
                    <a:pt x="0" y="22"/>
                  </a:lnTo>
                  <a:lnTo>
                    <a:pt x="16" y="2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Freeform 37"/>
            <p:cNvSpPr>
              <a:spLocks noChangeAspect="1"/>
            </p:cNvSpPr>
            <p:nvPr/>
          </p:nvSpPr>
          <p:spPr bwMode="auto">
            <a:xfrm>
              <a:off x="3272" y="4215"/>
              <a:ext cx="22" cy="34"/>
            </a:xfrm>
            <a:custGeom>
              <a:avLst/>
              <a:gdLst>
                <a:gd name="T0" fmla="*/ 0 w 38"/>
                <a:gd name="T1" fmla="*/ 1 h 58"/>
                <a:gd name="T2" fmla="*/ 1 w 38"/>
                <a:gd name="T3" fmla="*/ 1 h 58"/>
                <a:gd name="T4" fmla="*/ 1 w 38"/>
                <a:gd name="T5" fmla="*/ 1 h 58"/>
                <a:gd name="T6" fmla="*/ 1 w 38"/>
                <a:gd name="T7" fmla="*/ 1 h 58"/>
                <a:gd name="T8" fmla="*/ 1 w 38"/>
                <a:gd name="T9" fmla="*/ 1 h 58"/>
                <a:gd name="T10" fmla="*/ 1 w 38"/>
                <a:gd name="T11" fmla="*/ 1 h 58"/>
                <a:gd name="T12" fmla="*/ 1 w 38"/>
                <a:gd name="T13" fmla="*/ 1 h 58"/>
                <a:gd name="T14" fmla="*/ 1 w 38"/>
                <a:gd name="T15" fmla="*/ 1 h 58"/>
                <a:gd name="T16" fmla="*/ 1 w 38"/>
                <a:gd name="T17" fmla="*/ 1 h 58"/>
                <a:gd name="T18" fmla="*/ 1 w 38"/>
                <a:gd name="T19" fmla="*/ 1 h 58"/>
                <a:gd name="T20" fmla="*/ 1 w 38"/>
                <a:gd name="T21" fmla="*/ 1 h 58"/>
                <a:gd name="T22" fmla="*/ 1 w 38"/>
                <a:gd name="T23" fmla="*/ 1 h 58"/>
                <a:gd name="T24" fmla="*/ 1 w 38"/>
                <a:gd name="T25" fmla="*/ 1 h 58"/>
                <a:gd name="T26" fmla="*/ 1 w 38"/>
                <a:gd name="T27" fmla="*/ 1 h 58"/>
                <a:gd name="T28" fmla="*/ 1 w 38"/>
                <a:gd name="T29" fmla="*/ 1 h 58"/>
                <a:gd name="T30" fmla="*/ 1 w 38"/>
                <a:gd name="T31" fmla="*/ 1 h 58"/>
                <a:gd name="T32" fmla="*/ 1 w 38"/>
                <a:gd name="T33" fmla="*/ 1 h 58"/>
                <a:gd name="T34" fmla="*/ 1 w 38"/>
                <a:gd name="T35" fmla="*/ 1 h 58"/>
                <a:gd name="T36" fmla="*/ 1 w 38"/>
                <a:gd name="T37" fmla="*/ 1 h 58"/>
                <a:gd name="T38" fmla="*/ 1 w 38"/>
                <a:gd name="T39" fmla="*/ 1 h 58"/>
                <a:gd name="T40" fmla="*/ 1 w 38"/>
                <a:gd name="T41" fmla="*/ 1 h 58"/>
                <a:gd name="T42" fmla="*/ 1 w 38"/>
                <a:gd name="T43" fmla="*/ 1 h 58"/>
                <a:gd name="T44" fmla="*/ 1 w 38"/>
                <a:gd name="T45" fmla="*/ 1 h 58"/>
                <a:gd name="T46" fmla="*/ 1 w 38"/>
                <a:gd name="T47" fmla="*/ 1 h 58"/>
                <a:gd name="T48" fmla="*/ 1 w 38"/>
                <a:gd name="T49" fmla="*/ 1 h 58"/>
                <a:gd name="T50" fmla="*/ 1 w 38"/>
                <a:gd name="T51" fmla="*/ 1 h 58"/>
                <a:gd name="T52" fmla="*/ 1 w 38"/>
                <a:gd name="T53" fmla="*/ 1 h 58"/>
                <a:gd name="T54" fmla="*/ 1 w 38"/>
                <a:gd name="T55" fmla="*/ 1 h 58"/>
                <a:gd name="T56" fmla="*/ 1 w 38"/>
                <a:gd name="T57" fmla="*/ 1 h 58"/>
                <a:gd name="T58" fmla="*/ 1 w 38"/>
                <a:gd name="T59" fmla="*/ 1 h 58"/>
                <a:gd name="T60" fmla="*/ 1 w 38"/>
                <a:gd name="T61" fmla="*/ 1 h 58"/>
                <a:gd name="T62" fmla="*/ 1 w 38"/>
                <a:gd name="T63" fmla="*/ 1 h 58"/>
                <a:gd name="T64" fmla="*/ 1 w 38"/>
                <a:gd name="T65" fmla="*/ 1 h 58"/>
                <a:gd name="T66" fmla="*/ 1 w 38"/>
                <a:gd name="T67" fmla="*/ 1 h 58"/>
                <a:gd name="T68" fmla="*/ 1 w 38"/>
                <a:gd name="T69" fmla="*/ 0 h 58"/>
                <a:gd name="T70" fmla="*/ 1 w 38"/>
                <a:gd name="T71" fmla="*/ 0 h 58"/>
                <a:gd name="T72" fmla="*/ 1 w 38"/>
                <a:gd name="T73" fmla="*/ 0 h 58"/>
                <a:gd name="T74" fmla="*/ 1 w 38"/>
                <a:gd name="T75" fmla="*/ 1 h 58"/>
                <a:gd name="T76" fmla="*/ 1 w 38"/>
                <a:gd name="T77" fmla="*/ 1 h 58"/>
                <a:gd name="T78" fmla="*/ 1 w 38"/>
                <a:gd name="T79" fmla="*/ 1 h 58"/>
                <a:gd name="T80" fmla="*/ 1 w 38"/>
                <a:gd name="T81" fmla="*/ 1 h 58"/>
                <a:gd name="T82" fmla="*/ 1 w 38"/>
                <a:gd name="T83" fmla="*/ 1 h 58"/>
                <a:gd name="T84" fmla="*/ 1 w 38"/>
                <a:gd name="T85" fmla="*/ 1 h 58"/>
                <a:gd name="T86" fmla="*/ 1 w 38"/>
                <a:gd name="T87" fmla="*/ 1 h 58"/>
                <a:gd name="T88" fmla="*/ 1 w 38"/>
                <a:gd name="T89" fmla="*/ 1 h 58"/>
                <a:gd name="T90" fmla="*/ 1 w 38"/>
                <a:gd name="T91" fmla="*/ 1 h 58"/>
                <a:gd name="T92" fmla="*/ 1 w 38"/>
                <a:gd name="T93" fmla="*/ 1 h 58"/>
                <a:gd name="T94" fmla="*/ 1 w 38"/>
                <a:gd name="T95" fmla="*/ 1 h 58"/>
                <a:gd name="T96" fmla="*/ 1 w 38"/>
                <a:gd name="T97" fmla="*/ 1 h 58"/>
                <a:gd name="T98" fmla="*/ 1 w 38"/>
                <a:gd name="T99" fmla="*/ 1 h 58"/>
                <a:gd name="T100" fmla="*/ 1 w 38"/>
                <a:gd name="T101" fmla="*/ 1 h 58"/>
                <a:gd name="T102" fmla="*/ 1 w 38"/>
                <a:gd name="T103" fmla="*/ 1 h 58"/>
                <a:gd name="T104" fmla="*/ 1 w 38"/>
                <a:gd name="T105" fmla="*/ 1 h 58"/>
                <a:gd name="T106" fmla="*/ 1 w 38"/>
                <a:gd name="T107" fmla="*/ 1 h 58"/>
                <a:gd name="T108" fmla="*/ 1 w 38"/>
                <a:gd name="T109" fmla="*/ 1 h 58"/>
                <a:gd name="T110" fmla="*/ 1 w 38"/>
                <a:gd name="T111" fmla="*/ 1 h 58"/>
                <a:gd name="T112" fmla="*/ 1 w 38"/>
                <a:gd name="T113" fmla="*/ 1 h 58"/>
                <a:gd name="T114" fmla="*/ 1 w 38"/>
                <a:gd name="T115" fmla="*/ 1 h 58"/>
                <a:gd name="T116" fmla="*/ 0 w 38"/>
                <a:gd name="T117" fmla="*/ 1 h 58"/>
                <a:gd name="T118" fmla="*/ 0 w 38"/>
                <a:gd name="T119" fmla="*/ 1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"/>
                <a:gd name="T181" fmla="*/ 0 h 58"/>
                <a:gd name="T182" fmla="*/ 38 w 38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" h="58">
                  <a:moveTo>
                    <a:pt x="0" y="42"/>
                  </a:moveTo>
                  <a:lnTo>
                    <a:pt x="8" y="42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6" y="50"/>
                  </a:lnTo>
                  <a:lnTo>
                    <a:pt x="20" y="52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0" y="44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8" y="34"/>
                  </a:lnTo>
                  <a:lnTo>
                    <a:pt x="38" y="40"/>
                  </a:lnTo>
                  <a:lnTo>
                    <a:pt x="36" y="46"/>
                  </a:lnTo>
                  <a:lnTo>
                    <a:pt x="32" y="52"/>
                  </a:lnTo>
                  <a:lnTo>
                    <a:pt x="28" y="56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12" y="56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Freeform 38"/>
            <p:cNvSpPr>
              <a:spLocks noChangeAspect="1"/>
            </p:cNvSpPr>
            <p:nvPr/>
          </p:nvSpPr>
          <p:spPr bwMode="auto">
            <a:xfrm>
              <a:off x="3297" y="4215"/>
              <a:ext cx="23" cy="34"/>
            </a:xfrm>
            <a:custGeom>
              <a:avLst/>
              <a:gdLst>
                <a:gd name="T0" fmla="*/ 1 w 38"/>
                <a:gd name="T1" fmla="*/ 1 h 58"/>
                <a:gd name="T2" fmla="*/ 1 w 38"/>
                <a:gd name="T3" fmla="*/ 1 h 58"/>
                <a:gd name="T4" fmla="*/ 0 w 38"/>
                <a:gd name="T5" fmla="*/ 1 h 58"/>
                <a:gd name="T6" fmla="*/ 0 w 38"/>
                <a:gd name="T7" fmla="*/ 1 h 58"/>
                <a:gd name="T8" fmla="*/ 0 w 38"/>
                <a:gd name="T9" fmla="*/ 1 h 58"/>
                <a:gd name="T10" fmla="*/ 1 w 38"/>
                <a:gd name="T11" fmla="*/ 1 h 58"/>
                <a:gd name="T12" fmla="*/ 1 w 38"/>
                <a:gd name="T13" fmla="*/ 1 h 58"/>
                <a:gd name="T14" fmla="*/ 1 w 38"/>
                <a:gd name="T15" fmla="*/ 1 h 58"/>
                <a:gd name="T16" fmla="*/ 1 w 38"/>
                <a:gd name="T17" fmla="*/ 1 h 58"/>
                <a:gd name="T18" fmla="*/ 1 w 38"/>
                <a:gd name="T19" fmla="*/ 1 h 58"/>
                <a:gd name="T20" fmla="*/ 1 w 38"/>
                <a:gd name="T21" fmla="*/ 1 h 58"/>
                <a:gd name="T22" fmla="*/ 1 w 38"/>
                <a:gd name="T23" fmla="*/ 1 h 58"/>
                <a:gd name="T24" fmla="*/ 1 w 38"/>
                <a:gd name="T25" fmla="*/ 1 h 58"/>
                <a:gd name="T26" fmla="*/ 1 w 38"/>
                <a:gd name="T27" fmla="*/ 1 h 58"/>
                <a:gd name="T28" fmla="*/ 1 w 38"/>
                <a:gd name="T29" fmla="*/ 1 h 58"/>
                <a:gd name="T30" fmla="*/ 1 w 38"/>
                <a:gd name="T31" fmla="*/ 1 h 58"/>
                <a:gd name="T32" fmla="*/ 1 w 38"/>
                <a:gd name="T33" fmla="*/ 1 h 58"/>
                <a:gd name="T34" fmla="*/ 1 w 38"/>
                <a:gd name="T35" fmla="*/ 1 h 58"/>
                <a:gd name="T36" fmla="*/ 1 w 38"/>
                <a:gd name="T37" fmla="*/ 1 h 58"/>
                <a:gd name="T38" fmla="*/ 1 w 38"/>
                <a:gd name="T39" fmla="*/ 1 h 58"/>
                <a:gd name="T40" fmla="*/ 1 w 38"/>
                <a:gd name="T41" fmla="*/ 1 h 58"/>
                <a:gd name="T42" fmla="*/ 1 w 38"/>
                <a:gd name="T43" fmla="*/ 1 h 58"/>
                <a:gd name="T44" fmla="*/ 0 w 38"/>
                <a:gd name="T45" fmla="*/ 1 h 58"/>
                <a:gd name="T46" fmla="*/ 1 w 38"/>
                <a:gd name="T47" fmla="*/ 1 h 58"/>
                <a:gd name="T48" fmla="*/ 1 w 38"/>
                <a:gd name="T49" fmla="*/ 1 h 58"/>
                <a:gd name="T50" fmla="*/ 1 w 38"/>
                <a:gd name="T51" fmla="*/ 0 h 58"/>
                <a:gd name="T52" fmla="*/ 1 w 38"/>
                <a:gd name="T53" fmla="*/ 0 h 58"/>
                <a:gd name="T54" fmla="*/ 1 w 38"/>
                <a:gd name="T55" fmla="*/ 0 h 58"/>
                <a:gd name="T56" fmla="*/ 1 w 38"/>
                <a:gd name="T57" fmla="*/ 1 h 58"/>
                <a:gd name="T58" fmla="*/ 1 w 38"/>
                <a:gd name="T59" fmla="*/ 1 h 58"/>
                <a:gd name="T60" fmla="*/ 1 w 38"/>
                <a:gd name="T61" fmla="*/ 1 h 58"/>
                <a:gd name="T62" fmla="*/ 1 w 38"/>
                <a:gd name="T63" fmla="*/ 1 h 58"/>
                <a:gd name="T64" fmla="*/ 1 w 38"/>
                <a:gd name="T65" fmla="*/ 1 h 58"/>
                <a:gd name="T66" fmla="*/ 1 w 38"/>
                <a:gd name="T67" fmla="*/ 1 h 58"/>
                <a:gd name="T68" fmla="*/ 1 w 38"/>
                <a:gd name="T69" fmla="*/ 1 h 58"/>
                <a:gd name="T70" fmla="*/ 1 w 38"/>
                <a:gd name="T71" fmla="*/ 1 h 58"/>
                <a:gd name="T72" fmla="*/ 1 w 38"/>
                <a:gd name="T73" fmla="*/ 1 h 58"/>
                <a:gd name="T74" fmla="*/ 1 w 38"/>
                <a:gd name="T75" fmla="*/ 1 h 58"/>
                <a:gd name="T76" fmla="*/ 1 w 38"/>
                <a:gd name="T77" fmla="*/ 1 h 58"/>
                <a:gd name="T78" fmla="*/ 1 w 38"/>
                <a:gd name="T79" fmla="*/ 1 h 58"/>
                <a:gd name="T80" fmla="*/ 1 w 38"/>
                <a:gd name="T81" fmla="*/ 1 h 58"/>
                <a:gd name="T82" fmla="*/ 1 w 38"/>
                <a:gd name="T83" fmla="*/ 1 h 58"/>
                <a:gd name="T84" fmla="*/ 1 w 38"/>
                <a:gd name="T85" fmla="*/ 1 h 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58"/>
                <a:gd name="T131" fmla="*/ 38 w 38"/>
                <a:gd name="T132" fmla="*/ 58 h 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58">
                  <a:moveTo>
                    <a:pt x="38" y="50"/>
                  </a:moveTo>
                  <a:lnTo>
                    <a:pt x="38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4"/>
                  </a:lnTo>
                  <a:lnTo>
                    <a:pt x="8" y="40"/>
                  </a:lnTo>
                  <a:lnTo>
                    <a:pt x="14" y="36"/>
                  </a:lnTo>
                  <a:lnTo>
                    <a:pt x="20" y="30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0" y="40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Freeform 39"/>
            <p:cNvSpPr>
              <a:spLocks noChangeAspect="1"/>
            </p:cNvSpPr>
            <p:nvPr/>
          </p:nvSpPr>
          <p:spPr bwMode="auto">
            <a:xfrm>
              <a:off x="3324" y="4215"/>
              <a:ext cx="21" cy="34"/>
            </a:xfrm>
            <a:custGeom>
              <a:avLst/>
              <a:gdLst>
                <a:gd name="T0" fmla="*/ 0 w 36"/>
                <a:gd name="T1" fmla="*/ 1 h 58"/>
                <a:gd name="T2" fmla="*/ 0 w 36"/>
                <a:gd name="T3" fmla="*/ 0 h 58"/>
                <a:gd name="T4" fmla="*/ 1 w 36"/>
                <a:gd name="T5" fmla="*/ 0 h 58"/>
                <a:gd name="T6" fmla="*/ 1 w 36"/>
                <a:gd name="T7" fmla="*/ 1 h 58"/>
                <a:gd name="T8" fmla="*/ 1 w 36"/>
                <a:gd name="T9" fmla="*/ 1 h 58"/>
                <a:gd name="T10" fmla="*/ 1 w 36"/>
                <a:gd name="T11" fmla="*/ 1 h 58"/>
                <a:gd name="T12" fmla="*/ 1 w 36"/>
                <a:gd name="T13" fmla="*/ 1 h 58"/>
                <a:gd name="T14" fmla="*/ 1 w 36"/>
                <a:gd name="T15" fmla="*/ 1 h 58"/>
                <a:gd name="T16" fmla="*/ 1 w 36"/>
                <a:gd name="T17" fmla="*/ 1 h 58"/>
                <a:gd name="T18" fmla="*/ 1 w 36"/>
                <a:gd name="T19" fmla="*/ 1 h 58"/>
                <a:gd name="T20" fmla="*/ 1 w 36"/>
                <a:gd name="T21" fmla="*/ 1 h 58"/>
                <a:gd name="T22" fmla="*/ 1 w 36"/>
                <a:gd name="T23" fmla="*/ 1 h 58"/>
                <a:gd name="T24" fmla="*/ 1 w 36"/>
                <a:gd name="T25" fmla="*/ 1 h 58"/>
                <a:gd name="T26" fmla="*/ 1 w 36"/>
                <a:gd name="T27" fmla="*/ 1 h 58"/>
                <a:gd name="T28" fmla="*/ 1 w 36"/>
                <a:gd name="T29" fmla="*/ 1 h 58"/>
                <a:gd name="T30" fmla="*/ 1 w 36"/>
                <a:gd name="T31" fmla="*/ 1 h 58"/>
                <a:gd name="T32" fmla="*/ 1 w 36"/>
                <a:gd name="T33" fmla="*/ 1 h 58"/>
                <a:gd name="T34" fmla="*/ 0 w 36"/>
                <a:gd name="T35" fmla="*/ 1 h 58"/>
                <a:gd name="T36" fmla="*/ 0 w 36"/>
                <a:gd name="T37" fmla="*/ 1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58"/>
                <a:gd name="T59" fmla="*/ 36 w 36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58">
                  <a:moveTo>
                    <a:pt x="0" y="8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4"/>
                  </a:lnTo>
                  <a:lnTo>
                    <a:pt x="26" y="22"/>
                  </a:lnTo>
                  <a:lnTo>
                    <a:pt x="22" y="32"/>
                  </a:lnTo>
                  <a:lnTo>
                    <a:pt x="18" y="42"/>
                  </a:lnTo>
                  <a:lnTo>
                    <a:pt x="16" y="50"/>
                  </a:lnTo>
                  <a:lnTo>
                    <a:pt x="16" y="58"/>
                  </a:lnTo>
                  <a:lnTo>
                    <a:pt x="8" y="58"/>
                  </a:lnTo>
                  <a:lnTo>
                    <a:pt x="8" y="50"/>
                  </a:lnTo>
                  <a:lnTo>
                    <a:pt x="10" y="42"/>
                  </a:lnTo>
                  <a:lnTo>
                    <a:pt x="14" y="32"/>
                  </a:lnTo>
                  <a:lnTo>
                    <a:pt x="18" y="22"/>
                  </a:lnTo>
                  <a:lnTo>
                    <a:pt x="24" y="14"/>
                  </a:lnTo>
                  <a:lnTo>
                    <a:pt x="2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Freeform 40"/>
            <p:cNvSpPr>
              <a:spLocks noChangeAspect="1"/>
            </p:cNvSpPr>
            <p:nvPr/>
          </p:nvSpPr>
          <p:spPr bwMode="auto">
            <a:xfrm>
              <a:off x="3348" y="4215"/>
              <a:ext cx="23" cy="34"/>
            </a:xfrm>
            <a:custGeom>
              <a:avLst/>
              <a:gdLst>
                <a:gd name="T0" fmla="*/ 1 w 40"/>
                <a:gd name="T1" fmla="*/ 1 h 58"/>
                <a:gd name="T2" fmla="*/ 1 w 40"/>
                <a:gd name="T3" fmla="*/ 1 h 58"/>
                <a:gd name="T4" fmla="*/ 0 w 40"/>
                <a:gd name="T5" fmla="*/ 1 h 58"/>
                <a:gd name="T6" fmla="*/ 0 w 40"/>
                <a:gd name="T7" fmla="*/ 1 h 58"/>
                <a:gd name="T8" fmla="*/ 1 w 40"/>
                <a:gd name="T9" fmla="*/ 0 h 58"/>
                <a:gd name="T10" fmla="*/ 1 w 40"/>
                <a:gd name="T11" fmla="*/ 0 h 58"/>
                <a:gd name="T12" fmla="*/ 1 w 40"/>
                <a:gd name="T13" fmla="*/ 1 h 58"/>
                <a:gd name="T14" fmla="*/ 1 w 40"/>
                <a:gd name="T15" fmla="*/ 1 h 58"/>
                <a:gd name="T16" fmla="*/ 1 w 40"/>
                <a:gd name="T17" fmla="*/ 1 h 58"/>
                <a:gd name="T18" fmla="*/ 1 w 40"/>
                <a:gd name="T19" fmla="*/ 1 h 58"/>
                <a:gd name="T20" fmla="*/ 1 w 40"/>
                <a:gd name="T21" fmla="*/ 1 h 58"/>
                <a:gd name="T22" fmla="*/ 1 w 40"/>
                <a:gd name="T23" fmla="*/ 1 h 58"/>
                <a:gd name="T24" fmla="*/ 1 w 40"/>
                <a:gd name="T25" fmla="*/ 1 h 58"/>
                <a:gd name="T26" fmla="*/ 1 w 40"/>
                <a:gd name="T27" fmla="*/ 1 h 58"/>
                <a:gd name="T28" fmla="*/ 1 w 40"/>
                <a:gd name="T29" fmla="*/ 1 h 58"/>
                <a:gd name="T30" fmla="*/ 1 w 40"/>
                <a:gd name="T31" fmla="*/ 1 h 58"/>
                <a:gd name="T32" fmla="*/ 1 w 40"/>
                <a:gd name="T33" fmla="*/ 1 h 58"/>
                <a:gd name="T34" fmla="*/ 1 w 40"/>
                <a:gd name="T35" fmla="*/ 1 h 58"/>
                <a:gd name="T36" fmla="*/ 1 w 40"/>
                <a:gd name="T37" fmla="*/ 1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8"/>
                <a:gd name="T59" fmla="*/ 40 w 40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8">
                  <a:moveTo>
                    <a:pt x="26" y="58"/>
                  </a:moveTo>
                  <a:lnTo>
                    <a:pt x="26" y="4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34" y="44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26" y="36"/>
                  </a:lnTo>
                  <a:lnTo>
                    <a:pt x="26" y="14"/>
                  </a:lnTo>
                  <a:lnTo>
                    <a:pt x="10" y="36"/>
                  </a:lnTo>
                  <a:lnTo>
                    <a:pt x="26" y="36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Freeform 41"/>
            <p:cNvSpPr>
              <a:spLocks noChangeAspect="1"/>
            </p:cNvSpPr>
            <p:nvPr/>
          </p:nvSpPr>
          <p:spPr bwMode="auto">
            <a:xfrm>
              <a:off x="3348" y="4215"/>
              <a:ext cx="23" cy="34"/>
            </a:xfrm>
            <a:custGeom>
              <a:avLst/>
              <a:gdLst>
                <a:gd name="T0" fmla="*/ 1 w 40"/>
                <a:gd name="T1" fmla="*/ 1 h 58"/>
                <a:gd name="T2" fmla="*/ 1 w 40"/>
                <a:gd name="T3" fmla="*/ 1 h 58"/>
                <a:gd name="T4" fmla="*/ 0 w 40"/>
                <a:gd name="T5" fmla="*/ 1 h 58"/>
                <a:gd name="T6" fmla="*/ 0 w 40"/>
                <a:gd name="T7" fmla="*/ 1 h 58"/>
                <a:gd name="T8" fmla="*/ 1 w 40"/>
                <a:gd name="T9" fmla="*/ 0 h 58"/>
                <a:gd name="T10" fmla="*/ 1 w 40"/>
                <a:gd name="T11" fmla="*/ 0 h 58"/>
                <a:gd name="T12" fmla="*/ 1 w 40"/>
                <a:gd name="T13" fmla="*/ 1 h 58"/>
                <a:gd name="T14" fmla="*/ 1 w 40"/>
                <a:gd name="T15" fmla="*/ 1 h 58"/>
                <a:gd name="T16" fmla="*/ 1 w 40"/>
                <a:gd name="T17" fmla="*/ 1 h 58"/>
                <a:gd name="T18" fmla="*/ 1 w 40"/>
                <a:gd name="T19" fmla="*/ 1 h 58"/>
                <a:gd name="T20" fmla="*/ 1 w 40"/>
                <a:gd name="T21" fmla="*/ 1 h 58"/>
                <a:gd name="T22" fmla="*/ 1 w 40"/>
                <a:gd name="T23" fmla="*/ 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58"/>
                <a:gd name="T38" fmla="*/ 40 w 40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58">
                  <a:moveTo>
                    <a:pt x="26" y="58"/>
                  </a:moveTo>
                  <a:lnTo>
                    <a:pt x="26" y="4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34" y="44"/>
                  </a:lnTo>
                  <a:lnTo>
                    <a:pt x="34" y="58"/>
                  </a:lnTo>
                  <a:lnTo>
                    <a:pt x="26" y="5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Freeform 42"/>
            <p:cNvSpPr>
              <a:spLocks noChangeAspect="1"/>
            </p:cNvSpPr>
            <p:nvPr/>
          </p:nvSpPr>
          <p:spPr bwMode="auto">
            <a:xfrm>
              <a:off x="3353" y="4223"/>
              <a:ext cx="10" cy="13"/>
            </a:xfrm>
            <a:custGeom>
              <a:avLst/>
              <a:gdLst>
                <a:gd name="T0" fmla="*/ 1 w 16"/>
                <a:gd name="T1" fmla="*/ 1 h 22"/>
                <a:gd name="T2" fmla="*/ 1 w 16"/>
                <a:gd name="T3" fmla="*/ 0 h 22"/>
                <a:gd name="T4" fmla="*/ 0 w 16"/>
                <a:gd name="T5" fmla="*/ 1 h 22"/>
                <a:gd name="T6" fmla="*/ 1 w 16"/>
                <a:gd name="T7" fmla="*/ 1 h 22"/>
                <a:gd name="T8" fmla="*/ 1 w 16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2"/>
                <a:gd name="T17" fmla="*/ 16 w 1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2">
                  <a:moveTo>
                    <a:pt x="16" y="22"/>
                  </a:moveTo>
                  <a:lnTo>
                    <a:pt x="16" y="0"/>
                  </a:lnTo>
                  <a:lnTo>
                    <a:pt x="0" y="22"/>
                  </a:lnTo>
                  <a:lnTo>
                    <a:pt x="16" y="2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Freeform 43"/>
            <p:cNvSpPr>
              <a:spLocks noChangeAspect="1"/>
            </p:cNvSpPr>
            <p:nvPr/>
          </p:nvSpPr>
          <p:spPr bwMode="auto">
            <a:xfrm>
              <a:off x="3373" y="4215"/>
              <a:ext cx="23" cy="34"/>
            </a:xfrm>
            <a:custGeom>
              <a:avLst/>
              <a:gdLst>
                <a:gd name="T0" fmla="*/ 1 w 40"/>
                <a:gd name="T1" fmla="*/ 1 h 58"/>
                <a:gd name="T2" fmla="*/ 1 w 40"/>
                <a:gd name="T3" fmla="*/ 1 h 58"/>
                <a:gd name="T4" fmla="*/ 0 w 40"/>
                <a:gd name="T5" fmla="*/ 1 h 58"/>
                <a:gd name="T6" fmla="*/ 0 w 40"/>
                <a:gd name="T7" fmla="*/ 1 h 58"/>
                <a:gd name="T8" fmla="*/ 1 w 40"/>
                <a:gd name="T9" fmla="*/ 0 h 58"/>
                <a:gd name="T10" fmla="*/ 1 w 40"/>
                <a:gd name="T11" fmla="*/ 0 h 58"/>
                <a:gd name="T12" fmla="*/ 1 w 40"/>
                <a:gd name="T13" fmla="*/ 1 h 58"/>
                <a:gd name="T14" fmla="*/ 1 w 40"/>
                <a:gd name="T15" fmla="*/ 1 h 58"/>
                <a:gd name="T16" fmla="*/ 1 w 40"/>
                <a:gd name="T17" fmla="*/ 1 h 58"/>
                <a:gd name="T18" fmla="*/ 1 w 40"/>
                <a:gd name="T19" fmla="*/ 1 h 58"/>
                <a:gd name="T20" fmla="*/ 1 w 40"/>
                <a:gd name="T21" fmla="*/ 1 h 58"/>
                <a:gd name="T22" fmla="*/ 1 w 40"/>
                <a:gd name="T23" fmla="*/ 1 h 58"/>
                <a:gd name="T24" fmla="*/ 1 w 40"/>
                <a:gd name="T25" fmla="*/ 1 h 58"/>
                <a:gd name="T26" fmla="*/ 1 w 40"/>
                <a:gd name="T27" fmla="*/ 1 h 58"/>
                <a:gd name="T28" fmla="*/ 1 w 40"/>
                <a:gd name="T29" fmla="*/ 1 h 58"/>
                <a:gd name="T30" fmla="*/ 1 w 40"/>
                <a:gd name="T31" fmla="*/ 1 h 58"/>
                <a:gd name="T32" fmla="*/ 1 w 40"/>
                <a:gd name="T33" fmla="*/ 1 h 58"/>
                <a:gd name="T34" fmla="*/ 1 w 40"/>
                <a:gd name="T35" fmla="*/ 1 h 58"/>
                <a:gd name="T36" fmla="*/ 1 w 40"/>
                <a:gd name="T37" fmla="*/ 1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8"/>
                <a:gd name="T59" fmla="*/ 40 w 40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8">
                  <a:moveTo>
                    <a:pt x="26" y="58"/>
                  </a:moveTo>
                  <a:lnTo>
                    <a:pt x="26" y="4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34" y="44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26" y="36"/>
                  </a:lnTo>
                  <a:lnTo>
                    <a:pt x="26" y="14"/>
                  </a:lnTo>
                  <a:lnTo>
                    <a:pt x="10" y="36"/>
                  </a:lnTo>
                  <a:lnTo>
                    <a:pt x="26" y="36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Freeform 44"/>
            <p:cNvSpPr>
              <a:spLocks noChangeAspect="1"/>
            </p:cNvSpPr>
            <p:nvPr/>
          </p:nvSpPr>
          <p:spPr bwMode="auto">
            <a:xfrm>
              <a:off x="3373" y="4215"/>
              <a:ext cx="23" cy="34"/>
            </a:xfrm>
            <a:custGeom>
              <a:avLst/>
              <a:gdLst>
                <a:gd name="T0" fmla="*/ 1 w 40"/>
                <a:gd name="T1" fmla="*/ 1 h 58"/>
                <a:gd name="T2" fmla="*/ 1 w 40"/>
                <a:gd name="T3" fmla="*/ 1 h 58"/>
                <a:gd name="T4" fmla="*/ 0 w 40"/>
                <a:gd name="T5" fmla="*/ 1 h 58"/>
                <a:gd name="T6" fmla="*/ 0 w 40"/>
                <a:gd name="T7" fmla="*/ 1 h 58"/>
                <a:gd name="T8" fmla="*/ 1 w 40"/>
                <a:gd name="T9" fmla="*/ 0 h 58"/>
                <a:gd name="T10" fmla="*/ 1 w 40"/>
                <a:gd name="T11" fmla="*/ 0 h 58"/>
                <a:gd name="T12" fmla="*/ 1 w 40"/>
                <a:gd name="T13" fmla="*/ 1 h 58"/>
                <a:gd name="T14" fmla="*/ 1 w 40"/>
                <a:gd name="T15" fmla="*/ 1 h 58"/>
                <a:gd name="T16" fmla="*/ 1 w 40"/>
                <a:gd name="T17" fmla="*/ 1 h 58"/>
                <a:gd name="T18" fmla="*/ 1 w 40"/>
                <a:gd name="T19" fmla="*/ 1 h 58"/>
                <a:gd name="T20" fmla="*/ 1 w 40"/>
                <a:gd name="T21" fmla="*/ 1 h 58"/>
                <a:gd name="T22" fmla="*/ 1 w 40"/>
                <a:gd name="T23" fmla="*/ 1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58"/>
                <a:gd name="T38" fmla="*/ 40 w 40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58">
                  <a:moveTo>
                    <a:pt x="26" y="58"/>
                  </a:moveTo>
                  <a:lnTo>
                    <a:pt x="26" y="4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34" y="44"/>
                  </a:lnTo>
                  <a:lnTo>
                    <a:pt x="34" y="58"/>
                  </a:lnTo>
                  <a:lnTo>
                    <a:pt x="26" y="5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Freeform 45"/>
            <p:cNvSpPr>
              <a:spLocks noChangeAspect="1"/>
            </p:cNvSpPr>
            <p:nvPr/>
          </p:nvSpPr>
          <p:spPr bwMode="auto">
            <a:xfrm>
              <a:off x="3379" y="4223"/>
              <a:ext cx="9" cy="13"/>
            </a:xfrm>
            <a:custGeom>
              <a:avLst/>
              <a:gdLst>
                <a:gd name="T0" fmla="*/ 1 w 16"/>
                <a:gd name="T1" fmla="*/ 1 h 22"/>
                <a:gd name="T2" fmla="*/ 1 w 16"/>
                <a:gd name="T3" fmla="*/ 0 h 22"/>
                <a:gd name="T4" fmla="*/ 0 w 16"/>
                <a:gd name="T5" fmla="*/ 1 h 22"/>
                <a:gd name="T6" fmla="*/ 1 w 16"/>
                <a:gd name="T7" fmla="*/ 1 h 22"/>
                <a:gd name="T8" fmla="*/ 1 w 16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2"/>
                <a:gd name="T17" fmla="*/ 16 w 1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2">
                  <a:moveTo>
                    <a:pt x="16" y="22"/>
                  </a:moveTo>
                  <a:lnTo>
                    <a:pt x="16" y="0"/>
                  </a:lnTo>
                  <a:lnTo>
                    <a:pt x="0" y="22"/>
                  </a:lnTo>
                  <a:lnTo>
                    <a:pt x="16" y="2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Line 46"/>
            <p:cNvSpPr>
              <a:spLocks noChangeAspect="1" noChangeShapeType="1"/>
            </p:cNvSpPr>
            <p:nvPr/>
          </p:nvSpPr>
          <p:spPr bwMode="auto">
            <a:xfrm flipV="1">
              <a:off x="3302" y="4188"/>
              <a:ext cx="1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Line 47"/>
            <p:cNvSpPr>
              <a:spLocks noChangeAspect="1" noChangeShapeType="1"/>
            </p:cNvSpPr>
            <p:nvPr/>
          </p:nvSpPr>
          <p:spPr bwMode="auto">
            <a:xfrm>
              <a:off x="998" y="4188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8" name="Rectangle 48"/>
          <p:cNvSpPr>
            <a:spLocks noChangeArrowheads="1"/>
          </p:cNvSpPr>
          <p:nvPr/>
        </p:nvSpPr>
        <p:spPr bwMode="auto">
          <a:xfrm>
            <a:off x="577850" y="6618288"/>
            <a:ext cx="4284663" cy="239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762000" y="3962400"/>
            <a:ext cx="359568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latin typeface="Times New Roman" charset="0"/>
              </a:rPr>
              <a:t>Target = </a:t>
            </a:r>
            <a:r>
              <a:rPr lang="en-US" sz="2800" b="1" smtClean="0">
                <a:solidFill>
                  <a:srgbClr val="33CC33"/>
                </a:solidFill>
                <a:latin typeface="Times New Roman" charset="0"/>
              </a:rPr>
              <a:t>beaker</a:t>
            </a:r>
            <a:endParaRPr lang="en-US" sz="2800" b="1" smtClean="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latin typeface="Times New Roman" charset="0"/>
              </a:rPr>
              <a:t>Cohort = </a:t>
            </a:r>
            <a:r>
              <a:rPr lang="en-US" sz="2800" b="1" smtClean="0">
                <a:solidFill>
                  <a:srgbClr val="FF3300"/>
                </a:solidFill>
                <a:latin typeface="Times New Roman" charset="0"/>
              </a:rPr>
              <a:t>beetle</a:t>
            </a:r>
            <a:endParaRPr lang="en-US" sz="2800" b="1" smtClean="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smtClean="0">
                <a:latin typeface="Times New Roman" charset="0"/>
              </a:rPr>
              <a:t>Unrelated = 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carriage</a:t>
            </a:r>
            <a:endParaRPr lang="en-US" b="1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1235075" y="0"/>
            <a:ext cx="68357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Fixation Proportions over Time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685800"/>
            <a:ext cx="3276600" cy="2514600"/>
            <a:chOff x="432" y="432"/>
            <a:chExt cx="2064" cy="1584"/>
          </a:xfrm>
        </p:grpSpPr>
        <p:sp>
          <p:nvSpPr>
            <p:cNvPr id="43071" name="AutoShape 5"/>
            <p:cNvSpPr>
              <a:spLocks noChangeArrowheads="1"/>
            </p:cNvSpPr>
            <p:nvPr/>
          </p:nvSpPr>
          <p:spPr bwMode="auto">
            <a:xfrm>
              <a:off x="432" y="432"/>
              <a:ext cx="2064" cy="15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2" name="Oval 6"/>
            <p:cNvSpPr>
              <a:spLocks noChangeArrowheads="1"/>
            </p:cNvSpPr>
            <p:nvPr/>
          </p:nvSpPr>
          <p:spPr bwMode="auto">
            <a:xfrm>
              <a:off x="1728" y="576"/>
              <a:ext cx="528" cy="52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3" name="Oval 7"/>
            <p:cNvSpPr>
              <a:spLocks noChangeArrowheads="1"/>
            </p:cNvSpPr>
            <p:nvPr/>
          </p:nvSpPr>
          <p:spPr bwMode="auto">
            <a:xfrm>
              <a:off x="672" y="576"/>
              <a:ext cx="528" cy="52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74" name="Group 8"/>
            <p:cNvGrpSpPr>
              <a:grpSpLocks/>
            </p:cNvGrpSpPr>
            <p:nvPr/>
          </p:nvGrpSpPr>
          <p:grpSpPr bwMode="auto">
            <a:xfrm>
              <a:off x="1728" y="1344"/>
              <a:ext cx="528" cy="528"/>
              <a:chOff x="672" y="1344"/>
              <a:chExt cx="528" cy="528"/>
            </a:xfrm>
          </p:grpSpPr>
          <p:sp>
            <p:nvSpPr>
              <p:cNvPr id="43080" name="Oval 9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528" cy="5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3081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" y="1437"/>
                <a:ext cx="334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07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" y="686"/>
              <a:ext cx="294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76" name="Group 12"/>
            <p:cNvGrpSpPr>
              <a:grpSpLocks/>
            </p:cNvGrpSpPr>
            <p:nvPr/>
          </p:nvGrpSpPr>
          <p:grpSpPr bwMode="auto">
            <a:xfrm>
              <a:off x="672" y="1392"/>
              <a:ext cx="528" cy="528"/>
              <a:chOff x="1728" y="1344"/>
              <a:chExt cx="528" cy="528"/>
            </a:xfrm>
          </p:grpSpPr>
          <p:sp>
            <p:nvSpPr>
              <p:cNvPr id="43078" name="Oval 13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528" cy="52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3079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" y="1441"/>
                <a:ext cx="32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077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" y="714"/>
              <a:ext cx="299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41838" y="3475038"/>
            <a:ext cx="3984625" cy="3170237"/>
            <a:chOff x="2861" y="2189"/>
            <a:chExt cx="2510" cy="1997"/>
          </a:xfrm>
        </p:grpSpPr>
        <p:grpSp>
          <p:nvGrpSpPr>
            <p:cNvPr id="43062" name="Group 17"/>
            <p:cNvGrpSpPr>
              <a:grpSpLocks/>
            </p:cNvGrpSpPr>
            <p:nvPr/>
          </p:nvGrpSpPr>
          <p:grpSpPr bwMode="auto">
            <a:xfrm>
              <a:off x="3093" y="2304"/>
              <a:ext cx="2278" cy="1882"/>
              <a:chOff x="3168" y="2304"/>
              <a:chExt cx="2256" cy="1882"/>
            </a:xfrm>
          </p:grpSpPr>
          <p:sp>
            <p:nvSpPr>
              <p:cNvPr id="43064" name="Text Box 18"/>
              <p:cNvSpPr txBox="1">
                <a:spLocks noChangeArrowheads="1"/>
              </p:cNvSpPr>
              <p:nvPr/>
            </p:nvSpPr>
            <p:spPr bwMode="auto">
              <a:xfrm>
                <a:off x="3648" y="3936"/>
                <a:ext cx="1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imes New Roman" charset="0"/>
                  </a:rPr>
                  <a:t>Time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43065" name="Line 19"/>
              <p:cNvSpPr>
                <a:spLocks noChangeShapeType="1"/>
              </p:cNvSpPr>
              <p:nvPr/>
            </p:nvSpPr>
            <p:spPr bwMode="auto">
              <a:xfrm>
                <a:off x="3168" y="2304"/>
                <a:ext cx="0" cy="15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Freeform 20"/>
              <p:cNvSpPr>
                <a:spLocks/>
              </p:cNvSpPr>
              <p:nvPr/>
            </p:nvSpPr>
            <p:spPr bwMode="auto">
              <a:xfrm>
                <a:off x="3456" y="2352"/>
                <a:ext cx="1872" cy="1488"/>
              </a:xfrm>
              <a:custGeom>
                <a:avLst/>
                <a:gdLst>
                  <a:gd name="T0" fmla="*/ 0 w 1872"/>
                  <a:gd name="T1" fmla="*/ 1488 h 1488"/>
                  <a:gd name="T2" fmla="*/ 240 w 1872"/>
                  <a:gd name="T3" fmla="*/ 1296 h 1488"/>
                  <a:gd name="T4" fmla="*/ 432 w 1872"/>
                  <a:gd name="T5" fmla="*/ 1056 h 1488"/>
                  <a:gd name="T6" fmla="*/ 624 w 1872"/>
                  <a:gd name="T7" fmla="*/ 672 h 1488"/>
                  <a:gd name="T8" fmla="*/ 960 w 1872"/>
                  <a:gd name="T9" fmla="*/ 288 h 1488"/>
                  <a:gd name="T10" fmla="*/ 1440 w 1872"/>
                  <a:gd name="T11" fmla="*/ 96 h 1488"/>
                  <a:gd name="T12" fmla="*/ 1872 w 1872"/>
                  <a:gd name="T13" fmla="*/ 0 h 14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72"/>
                  <a:gd name="T22" fmla="*/ 0 h 1488"/>
                  <a:gd name="T23" fmla="*/ 1872 w 1872"/>
                  <a:gd name="T24" fmla="*/ 1488 h 14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72" h="1488">
                    <a:moveTo>
                      <a:pt x="0" y="1488"/>
                    </a:moveTo>
                    <a:cubicBezTo>
                      <a:pt x="84" y="1428"/>
                      <a:pt x="168" y="1368"/>
                      <a:pt x="240" y="1296"/>
                    </a:cubicBezTo>
                    <a:cubicBezTo>
                      <a:pt x="312" y="1224"/>
                      <a:pt x="368" y="1159"/>
                      <a:pt x="432" y="1056"/>
                    </a:cubicBezTo>
                    <a:cubicBezTo>
                      <a:pt x="495" y="952"/>
                      <a:pt x="535" y="800"/>
                      <a:pt x="624" y="672"/>
                    </a:cubicBezTo>
                    <a:cubicBezTo>
                      <a:pt x="712" y="543"/>
                      <a:pt x="824" y="383"/>
                      <a:pt x="960" y="288"/>
                    </a:cubicBezTo>
                    <a:cubicBezTo>
                      <a:pt x="1095" y="192"/>
                      <a:pt x="1288" y="143"/>
                      <a:pt x="1440" y="96"/>
                    </a:cubicBezTo>
                    <a:cubicBezTo>
                      <a:pt x="1591" y="48"/>
                      <a:pt x="1792" y="15"/>
                      <a:pt x="1872" y="0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7" name="Freeform 21"/>
              <p:cNvSpPr>
                <a:spLocks/>
              </p:cNvSpPr>
              <p:nvPr/>
            </p:nvSpPr>
            <p:spPr bwMode="auto">
              <a:xfrm>
                <a:off x="3456" y="3456"/>
                <a:ext cx="1872" cy="384"/>
              </a:xfrm>
              <a:custGeom>
                <a:avLst/>
                <a:gdLst>
                  <a:gd name="T0" fmla="*/ 0 w 1872"/>
                  <a:gd name="T1" fmla="*/ 325 h 392"/>
                  <a:gd name="T2" fmla="*/ 288 w 1872"/>
                  <a:gd name="T3" fmla="*/ 165 h 392"/>
                  <a:gd name="T4" fmla="*/ 480 w 1872"/>
                  <a:gd name="T5" fmla="*/ 47 h 392"/>
                  <a:gd name="T6" fmla="*/ 672 w 1872"/>
                  <a:gd name="T7" fmla="*/ 8 h 392"/>
                  <a:gd name="T8" fmla="*/ 960 w 1872"/>
                  <a:gd name="T9" fmla="*/ 86 h 392"/>
                  <a:gd name="T10" fmla="*/ 1296 w 1872"/>
                  <a:gd name="T11" fmla="*/ 206 h 392"/>
                  <a:gd name="T12" fmla="*/ 1680 w 1872"/>
                  <a:gd name="T13" fmla="*/ 286 h 392"/>
                  <a:gd name="T14" fmla="*/ 1872 w 1872"/>
                  <a:gd name="T15" fmla="*/ 286 h 3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72"/>
                  <a:gd name="T25" fmla="*/ 0 h 392"/>
                  <a:gd name="T26" fmla="*/ 1872 w 1872"/>
                  <a:gd name="T27" fmla="*/ 392 h 3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72" h="392">
                    <a:moveTo>
                      <a:pt x="0" y="392"/>
                    </a:moveTo>
                    <a:cubicBezTo>
                      <a:pt x="104" y="323"/>
                      <a:pt x="208" y="255"/>
                      <a:pt x="288" y="200"/>
                    </a:cubicBezTo>
                    <a:cubicBezTo>
                      <a:pt x="367" y="144"/>
                      <a:pt x="416" y="87"/>
                      <a:pt x="480" y="56"/>
                    </a:cubicBezTo>
                    <a:cubicBezTo>
                      <a:pt x="543" y="24"/>
                      <a:pt x="592" y="0"/>
                      <a:pt x="672" y="8"/>
                    </a:cubicBezTo>
                    <a:cubicBezTo>
                      <a:pt x="752" y="16"/>
                      <a:pt x="856" y="64"/>
                      <a:pt x="960" y="104"/>
                    </a:cubicBezTo>
                    <a:cubicBezTo>
                      <a:pt x="1063" y="143"/>
                      <a:pt x="1176" y="208"/>
                      <a:pt x="1296" y="248"/>
                    </a:cubicBezTo>
                    <a:cubicBezTo>
                      <a:pt x="1416" y="288"/>
                      <a:pt x="1584" y="328"/>
                      <a:pt x="1680" y="344"/>
                    </a:cubicBezTo>
                    <a:cubicBezTo>
                      <a:pt x="1776" y="360"/>
                      <a:pt x="1824" y="352"/>
                      <a:pt x="1872" y="344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8" name="Freeform 22"/>
              <p:cNvSpPr>
                <a:spLocks/>
              </p:cNvSpPr>
              <p:nvPr/>
            </p:nvSpPr>
            <p:spPr bwMode="auto">
              <a:xfrm>
                <a:off x="3552" y="3648"/>
                <a:ext cx="1776" cy="168"/>
              </a:xfrm>
              <a:custGeom>
                <a:avLst/>
                <a:gdLst>
                  <a:gd name="T0" fmla="*/ 0 w 1776"/>
                  <a:gd name="T1" fmla="*/ 168 h 168"/>
                  <a:gd name="T2" fmla="*/ 432 w 1776"/>
                  <a:gd name="T3" fmla="*/ 24 h 168"/>
                  <a:gd name="T4" fmla="*/ 768 w 1776"/>
                  <a:gd name="T5" fmla="*/ 24 h 168"/>
                  <a:gd name="T6" fmla="*/ 1152 w 1776"/>
                  <a:gd name="T7" fmla="*/ 120 h 168"/>
                  <a:gd name="T8" fmla="*/ 1776 w 1776"/>
                  <a:gd name="T9" fmla="*/ 168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168"/>
                  <a:gd name="T17" fmla="*/ 1776 w 1776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168">
                    <a:moveTo>
                      <a:pt x="0" y="168"/>
                    </a:moveTo>
                    <a:cubicBezTo>
                      <a:pt x="152" y="107"/>
                      <a:pt x="304" y="47"/>
                      <a:pt x="432" y="24"/>
                    </a:cubicBezTo>
                    <a:cubicBezTo>
                      <a:pt x="559" y="0"/>
                      <a:pt x="647" y="7"/>
                      <a:pt x="768" y="24"/>
                    </a:cubicBezTo>
                    <a:cubicBezTo>
                      <a:pt x="888" y="40"/>
                      <a:pt x="984" y="96"/>
                      <a:pt x="1152" y="120"/>
                    </a:cubicBezTo>
                    <a:cubicBezTo>
                      <a:pt x="1320" y="144"/>
                      <a:pt x="1548" y="156"/>
                      <a:pt x="1776" y="168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3"/>
              <p:cNvSpPr>
                <a:spLocks noChangeShapeType="1"/>
              </p:cNvSpPr>
              <p:nvPr/>
            </p:nvSpPr>
            <p:spPr bwMode="auto">
              <a:xfrm>
                <a:off x="3504" y="2448"/>
                <a:ext cx="0" cy="139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24"/>
              <p:cNvSpPr>
                <a:spLocks noChangeShapeType="1"/>
              </p:cNvSpPr>
              <p:nvPr/>
            </p:nvSpPr>
            <p:spPr bwMode="auto">
              <a:xfrm>
                <a:off x="3168" y="3840"/>
                <a:ext cx="22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8489" name="Text Box 25"/>
            <p:cNvSpPr txBox="1">
              <a:spLocks noChangeArrowheads="1"/>
            </p:cNvSpPr>
            <p:nvPr/>
          </p:nvSpPr>
          <p:spPr bwMode="auto">
            <a:xfrm rot="-5400000">
              <a:off x="2206" y="2844"/>
              <a:ext cx="1540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Proportion of fixations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572000" y="457200"/>
            <a:ext cx="3657600" cy="3460750"/>
            <a:chOff x="2880" y="288"/>
            <a:chExt cx="2304" cy="2180"/>
          </a:xfrm>
        </p:grpSpPr>
        <p:grpSp>
          <p:nvGrpSpPr>
            <p:cNvPr id="43031" name="Group 30"/>
            <p:cNvGrpSpPr>
              <a:grpSpLocks/>
            </p:cNvGrpSpPr>
            <p:nvPr/>
          </p:nvGrpSpPr>
          <p:grpSpPr bwMode="auto">
            <a:xfrm>
              <a:off x="2880" y="288"/>
              <a:ext cx="2304" cy="2180"/>
              <a:chOff x="2880" y="288"/>
              <a:chExt cx="2304" cy="2180"/>
            </a:xfrm>
          </p:grpSpPr>
          <p:sp>
            <p:nvSpPr>
              <p:cNvPr id="43033" name="Text Box 31"/>
              <p:cNvSpPr txBox="1">
                <a:spLocks noChangeArrowheads="1"/>
              </p:cNvSpPr>
              <p:nvPr/>
            </p:nvSpPr>
            <p:spPr bwMode="auto">
              <a:xfrm>
                <a:off x="3216" y="2256"/>
                <a:ext cx="5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>
                    <a:latin typeface="Times New Roman" charset="0"/>
                  </a:rPr>
                  <a:t>200 ms</a:t>
                </a:r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3034" name="Group 32"/>
              <p:cNvGrpSpPr>
                <a:grpSpLocks/>
              </p:cNvGrpSpPr>
              <p:nvPr/>
            </p:nvGrpSpPr>
            <p:grpSpPr bwMode="auto">
              <a:xfrm>
                <a:off x="2880" y="288"/>
                <a:ext cx="2304" cy="1968"/>
                <a:chOff x="2880" y="288"/>
                <a:chExt cx="2304" cy="1968"/>
              </a:xfrm>
            </p:grpSpPr>
            <p:grpSp>
              <p:nvGrpSpPr>
                <p:cNvPr id="43035" name="Group 33"/>
                <p:cNvGrpSpPr>
                  <a:grpSpLocks/>
                </p:cNvGrpSpPr>
                <p:nvPr/>
              </p:nvGrpSpPr>
              <p:grpSpPr bwMode="auto">
                <a:xfrm>
                  <a:off x="2880" y="288"/>
                  <a:ext cx="2304" cy="1850"/>
                  <a:chOff x="2880" y="288"/>
                  <a:chExt cx="2304" cy="1850"/>
                </a:xfrm>
              </p:grpSpPr>
              <p:grpSp>
                <p:nvGrpSpPr>
                  <p:cNvPr id="43037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3120" y="528"/>
                    <a:ext cx="2064" cy="192"/>
                    <a:chOff x="3120" y="336"/>
                    <a:chExt cx="2064" cy="192"/>
                  </a:xfrm>
                </p:grpSpPr>
                <p:sp>
                  <p:nvSpPr>
                    <p:cNvPr id="43060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36"/>
                      <a:ext cx="0" cy="19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61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432"/>
                      <a:ext cx="206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038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3120" y="864"/>
                    <a:ext cx="2064" cy="192"/>
                    <a:chOff x="3120" y="336"/>
                    <a:chExt cx="2064" cy="192"/>
                  </a:xfrm>
                </p:grpSpPr>
                <p:sp>
                  <p:nvSpPr>
                    <p:cNvPr id="43058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36"/>
                      <a:ext cx="0" cy="19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59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432"/>
                      <a:ext cx="206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039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120" y="1200"/>
                    <a:ext cx="2064" cy="192"/>
                    <a:chOff x="3120" y="336"/>
                    <a:chExt cx="2064" cy="192"/>
                  </a:xfrm>
                </p:grpSpPr>
                <p:sp>
                  <p:nvSpPr>
                    <p:cNvPr id="43056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36"/>
                      <a:ext cx="0" cy="19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57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432"/>
                      <a:ext cx="206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040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3120" y="1536"/>
                    <a:ext cx="2064" cy="192"/>
                    <a:chOff x="3120" y="336"/>
                    <a:chExt cx="2064" cy="192"/>
                  </a:xfrm>
                </p:grpSpPr>
                <p:sp>
                  <p:nvSpPr>
                    <p:cNvPr id="43054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36"/>
                      <a:ext cx="0" cy="19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55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432"/>
                      <a:ext cx="206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041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3120" y="1872"/>
                    <a:ext cx="2064" cy="192"/>
                    <a:chOff x="3120" y="336"/>
                    <a:chExt cx="2064" cy="192"/>
                  </a:xfrm>
                </p:grpSpPr>
                <p:sp>
                  <p:nvSpPr>
                    <p:cNvPr id="43052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36"/>
                      <a:ext cx="0" cy="19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53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432"/>
                      <a:ext cx="206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04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528"/>
                    <a:ext cx="1728" cy="192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3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086" y="1200"/>
                    <a:ext cx="1098" cy="192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4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500" y="1536"/>
                    <a:ext cx="684" cy="192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5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872"/>
                    <a:ext cx="787" cy="192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6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4514" y="1872"/>
                    <a:ext cx="670" cy="192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864"/>
                    <a:ext cx="1488" cy="192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536"/>
                    <a:ext cx="816" cy="19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1200"/>
                    <a:ext cx="576" cy="192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50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432"/>
                    <a:ext cx="336" cy="17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lnSpc>
                        <a:spcPct val="150000"/>
                      </a:lnSpc>
                      <a:spcBef>
                        <a:spcPct val="50000"/>
                      </a:spcBef>
                    </a:pPr>
                    <a:r>
                      <a:rPr lang="en-US" sz="1800" b="1">
                        <a:latin typeface="Times New Roman" charset="0"/>
                      </a:rPr>
                      <a:t>1</a:t>
                    </a:r>
                  </a:p>
                  <a:p>
                    <a:pPr eaLnBrk="1" hangingPunct="1">
                      <a:lnSpc>
                        <a:spcPct val="150000"/>
                      </a:lnSpc>
                      <a:spcBef>
                        <a:spcPct val="50000"/>
                      </a:spcBef>
                    </a:pPr>
                    <a:r>
                      <a:rPr lang="en-US" sz="1800" b="1">
                        <a:latin typeface="Times New Roman" charset="0"/>
                      </a:rPr>
                      <a:t>2</a:t>
                    </a:r>
                  </a:p>
                  <a:p>
                    <a:pPr eaLnBrk="1" hangingPunct="1">
                      <a:lnSpc>
                        <a:spcPct val="150000"/>
                      </a:lnSpc>
                      <a:spcBef>
                        <a:spcPct val="50000"/>
                      </a:spcBef>
                    </a:pPr>
                    <a:r>
                      <a:rPr lang="en-US" sz="1800" b="1">
                        <a:latin typeface="Times New Roman" charset="0"/>
                      </a:rPr>
                      <a:t>3</a:t>
                    </a:r>
                  </a:p>
                  <a:p>
                    <a:pPr eaLnBrk="1" hangingPunct="1">
                      <a:lnSpc>
                        <a:spcPct val="150000"/>
                      </a:lnSpc>
                      <a:spcBef>
                        <a:spcPct val="50000"/>
                      </a:spcBef>
                    </a:pPr>
                    <a:r>
                      <a:rPr lang="en-US" sz="1800" b="1">
                        <a:latin typeface="Times New Roman" charset="0"/>
                      </a:rPr>
                      <a:t>4</a:t>
                    </a:r>
                  </a:p>
                  <a:p>
                    <a:pPr eaLnBrk="1" hangingPunct="1">
                      <a:lnSpc>
                        <a:spcPct val="150000"/>
                      </a:lnSpc>
                      <a:spcBef>
                        <a:spcPct val="50000"/>
                      </a:spcBef>
                    </a:pPr>
                    <a:r>
                      <a:rPr lang="en-US" sz="1800" b="1">
                        <a:latin typeface="Times New Roman" charset="0"/>
                      </a:rPr>
                      <a:t>5</a:t>
                    </a:r>
                    <a:endParaRPr lang="en-US">
                      <a:latin typeface="Times New Roman" charset="0"/>
                    </a:endParaRPr>
                  </a:p>
                </p:txBody>
              </p:sp>
              <p:sp>
                <p:nvSpPr>
                  <p:cNvPr id="43051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288"/>
                    <a:ext cx="96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2000" b="1">
                        <a:latin typeface="Times New Roman" charset="0"/>
                      </a:rPr>
                      <a:t>Trials</a:t>
                    </a:r>
                    <a:endParaRPr lang="en-US">
                      <a:latin typeface="Times New Roman" charset="0"/>
                    </a:endParaRPr>
                  </a:p>
                </p:txBody>
              </p:sp>
            </p:grpSp>
            <p:sp>
              <p:nvSpPr>
                <p:cNvPr id="43036" name="Line 59"/>
                <p:cNvSpPr>
                  <a:spLocks noChangeShapeType="1"/>
                </p:cNvSpPr>
                <p:nvPr/>
              </p:nvSpPr>
              <p:spPr bwMode="auto">
                <a:xfrm>
                  <a:off x="3456" y="720"/>
                  <a:ext cx="0" cy="153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3032" name="Text Box 60"/>
            <p:cNvSpPr txBox="1">
              <a:spLocks noChangeArrowheads="1"/>
            </p:cNvSpPr>
            <p:nvPr/>
          </p:nvSpPr>
          <p:spPr bwMode="auto">
            <a:xfrm>
              <a:off x="3936" y="2160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Times New Roman" charset="0"/>
                </a:rPr>
                <a:t>Time</a:t>
              </a:r>
              <a:endParaRPr lang="en-US">
                <a:latin typeface="Times New Roman" charset="0"/>
              </a:endParaRPr>
            </a:p>
          </p:txBody>
        </p:sp>
      </p:grpSp>
      <p:sp>
        <p:nvSpPr>
          <p:cNvPr id="318525" name="Text Box 61"/>
          <p:cNvSpPr txBox="1">
            <a:spLocks noChangeArrowheads="1"/>
          </p:cNvSpPr>
          <p:nvPr/>
        </p:nvSpPr>
        <p:spPr bwMode="auto">
          <a:xfrm>
            <a:off x="2209800" y="167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imes New Roman" charset="0"/>
              </a:rPr>
              <a:t>+</a:t>
            </a:r>
            <a:endParaRPr lang="en-US">
              <a:latin typeface="Times New Roman" charset="0"/>
            </a:endParaRPr>
          </a:p>
        </p:txBody>
      </p: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2209800" y="1676400"/>
            <a:ext cx="381000" cy="228600"/>
            <a:chOff x="1920" y="3888"/>
            <a:chExt cx="240" cy="144"/>
          </a:xfrm>
        </p:grpSpPr>
        <p:sp>
          <p:nvSpPr>
            <p:cNvPr id="43028" name="Oval 63"/>
            <p:cNvSpPr>
              <a:spLocks noChangeArrowheads="1"/>
            </p:cNvSpPr>
            <p:nvPr/>
          </p:nvSpPr>
          <p:spPr bwMode="auto">
            <a:xfrm>
              <a:off x="1920" y="3888"/>
              <a:ext cx="240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Oval 64"/>
            <p:cNvSpPr>
              <a:spLocks noChangeArrowheads="1"/>
            </p:cNvSpPr>
            <p:nvPr/>
          </p:nvSpPr>
          <p:spPr bwMode="auto">
            <a:xfrm>
              <a:off x="1968" y="388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Oval 65"/>
            <p:cNvSpPr>
              <a:spLocks noChangeArrowheads="1"/>
            </p:cNvSpPr>
            <p:nvPr/>
          </p:nvSpPr>
          <p:spPr bwMode="auto">
            <a:xfrm>
              <a:off x="2016" y="39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530" name="Line 66"/>
          <p:cNvSpPr>
            <a:spLocks noChangeShapeType="1"/>
          </p:cNvSpPr>
          <p:nvPr/>
        </p:nvSpPr>
        <p:spPr bwMode="auto">
          <a:xfrm flipH="1" flipV="1">
            <a:off x="1676400" y="13716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1524000" y="1447800"/>
            <a:ext cx="685800" cy="838200"/>
            <a:chOff x="960" y="912"/>
            <a:chExt cx="432" cy="528"/>
          </a:xfrm>
        </p:grpSpPr>
        <p:sp>
          <p:nvSpPr>
            <p:cNvPr id="43026" name="Line 68"/>
            <p:cNvSpPr>
              <a:spLocks noChangeShapeType="1"/>
            </p:cNvSpPr>
            <p:nvPr/>
          </p:nvSpPr>
          <p:spPr bwMode="auto">
            <a:xfrm flipH="1">
              <a:off x="960" y="1104"/>
              <a:ext cx="43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Line 69"/>
            <p:cNvSpPr>
              <a:spLocks noChangeShapeType="1"/>
            </p:cNvSpPr>
            <p:nvPr/>
          </p:nvSpPr>
          <p:spPr bwMode="auto">
            <a:xfrm flipV="1">
              <a:off x="960" y="91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8534" name="Text Box 70"/>
          <p:cNvSpPr txBox="1">
            <a:spLocks noChangeArrowheads="1"/>
          </p:cNvSpPr>
          <p:nvPr/>
        </p:nvSpPr>
        <p:spPr bwMode="auto">
          <a:xfrm>
            <a:off x="0" y="601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latin typeface="Times New Roman" charset="0"/>
              </a:rPr>
              <a:t>Look at the cross. </a:t>
            </a:r>
          </a:p>
        </p:txBody>
      </p:sp>
      <p:sp>
        <p:nvSpPr>
          <p:cNvPr id="318535" name="Text Box 71"/>
          <p:cNvSpPr txBox="1">
            <a:spLocks noChangeArrowheads="1"/>
          </p:cNvSpPr>
          <p:nvPr/>
        </p:nvSpPr>
        <p:spPr bwMode="auto">
          <a:xfrm>
            <a:off x="2362200" y="6019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latin typeface="Times New Roman" charset="0"/>
              </a:rPr>
              <a:t>Click on the beaker.</a:t>
            </a:r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1828800" y="1752600"/>
            <a:ext cx="914400" cy="609600"/>
            <a:chOff x="1200" y="1152"/>
            <a:chExt cx="576" cy="384"/>
          </a:xfrm>
        </p:grpSpPr>
        <p:sp>
          <p:nvSpPr>
            <p:cNvPr id="43024" name="Line 73"/>
            <p:cNvSpPr>
              <a:spLocks noChangeShapeType="1"/>
            </p:cNvSpPr>
            <p:nvPr/>
          </p:nvSpPr>
          <p:spPr bwMode="auto">
            <a:xfrm>
              <a:off x="1584" y="1248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Line 74"/>
            <p:cNvSpPr>
              <a:spLocks noChangeShapeType="1"/>
            </p:cNvSpPr>
            <p:nvPr/>
          </p:nvSpPr>
          <p:spPr bwMode="auto">
            <a:xfrm flipH="1" flipV="1">
              <a:off x="1200" y="1152"/>
              <a:ext cx="52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75"/>
          <p:cNvGrpSpPr>
            <a:grpSpLocks/>
          </p:cNvGrpSpPr>
          <p:nvPr/>
        </p:nvGrpSpPr>
        <p:grpSpPr bwMode="auto">
          <a:xfrm>
            <a:off x="1676400" y="1752600"/>
            <a:ext cx="609600" cy="762000"/>
            <a:chOff x="1056" y="1104"/>
            <a:chExt cx="384" cy="480"/>
          </a:xfrm>
        </p:grpSpPr>
        <p:sp>
          <p:nvSpPr>
            <p:cNvPr id="43022" name="Line 76"/>
            <p:cNvSpPr>
              <a:spLocks noChangeShapeType="1"/>
            </p:cNvSpPr>
            <p:nvPr/>
          </p:nvSpPr>
          <p:spPr bwMode="auto">
            <a:xfrm flipH="1">
              <a:off x="1056" y="1248"/>
              <a:ext cx="38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Line 77"/>
            <p:cNvSpPr>
              <a:spLocks noChangeShapeType="1"/>
            </p:cNvSpPr>
            <p:nvPr/>
          </p:nvSpPr>
          <p:spPr bwMode="auto">
            <a:xfrm flipH="1" flipV="1">
              <a:off x="1056" y="110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40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autoUpdateAnimBg="0"/>
      <p:bldP spid="318525" grpId="0" autoUpdateAnimBg="0"/>
      <p:bldP spid="318530" grpId="0" animBg="1"/>
      <p:bldP spid="318534" grpId="0" autoUpdateAnimBg="0"/>
      <p:bldP spid="31853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2"/>
          <p:cNvGraphicFramePr>
            <a:graphicFrameLocks/>
          </p:cNvGraphicFramePr>
          <p:nvPr/>
        </p:nvGraphicFramePr>
        <p:xfrm>
          <a:off x="228600" y="3581400"/>
          <a:ext cx="38862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Document" r:id="rId4" imgW="6591300" imgH="5765800" progId="Word.Document.8">
                  <p:embed/>
                </p:oleObj>
              </mc:Choice>
              <mc:Fallback>
                <p:oleObj name="Document" r:id="rId4" imgW="6591300" imgH="57658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38862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58" name="Group 24"/>
          <p:cNvGrpSpPr>
            <a:grpSpLocks/>
          </p:cNvGrpSpPr>
          <p:nvPr/>
        </p:nvGrpSpPr>
        <p:grpSpPr bwMode="auto">
          <a:xfrm>
            <a:off x="9448800" y="5486400"/>
            <a:ext cx="0" cy="3128963"/>
            <a:chOff x="3145" y="724"/>
            <a:chExt cx="0" cy="2361"/>
          </a:xfrm>
        </p:grpSpPr>
        <p:sp>
          <p:nvSpPr>
            <p:cNvPr id="45062" name="Rectangle 25"/>
            <p:cNvSpPr>
              <a:spLocks noChangeArrowheads="1"/>
            </p:cNvSpPr>
            <p:nvPr/>
          </p:nvSpPr>
          <p:spPr bwMode="auto">
            <a:xfrm>
              <a:off x="3145" y="2763"/>
              <a:ext cx="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2800">
                <a:latin typeface="Palatino" charset="0"/>
              </a:endParaRPr>
            </a:p>
          </p:txBody>
        </p:sp>
        <p:sp>
          <p:nvSpPr>
            <p:cNvPr id="45063" name="Rectangle 26"/>
            <p:cNvSpPr>
              <a:spLocks noChangeArrowheads="1"/>
            </p:cNvSpPr>
            <p:nvPr/>
          </p:nvSpPr>
          <p:spPr bwMode="auto">
            <a:xfrm>
              <a:off x="3145" y="2358"/>
              <a:ext cx="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2800">
                <a:latin typeface="Palatino" charset="0"/>
              </a:endParaRPr>
            </a:p>
          </p:txBody>
        </p:sp>
        <p:sp>
          <p:nvSpPr>
            <p:cNvPr id="45064" name="Rectangle 27"/>
            <p:cNvSpPr>
              <a:spLocks noChangeArrowheads="1"/>
            </p:cNvSpPr>
            <p:nvPr/>
          </p:nvSpPr>
          <p:spPr bwMode="auto">
            <a:xfrm>
              <a:off x="3145" y="1946"/>
              <a:ext cx="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2800">
                <a:latin typeface="Palatino" charset="0"/>
              </a:endParaRPr>
            </a:p>
          </p:txBody>
        </p:sp>
        <p:sp>
          <p:nvSpPr>
            <p:cNvPr id="45065" name="Rectangle 28"/>
            <p:cNvSpPr>
              <a:spLocks noChangeArrowheads="1"/>
            </p:cNvSpPr>
            <p:nvPr/>
          </p:nvSpPr>
          <p:spPr bwMode="auto">
            <a:xfrm>
              <a:off x="3145" y="1545"/>
              <a:ext cx="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2800">
                <a:latin typeface="Palatino" charset="0"/>
              </a:endParaRPr>
            </a:p>
          </p:txBody>
        </p:sp>
        <p:sp>
          <p:nvSpPr>
            <p:cNvPr id="45066" name="Rectangle 29"/>
            <p:cNvSpPr>
              <a:spLocks noChangeArrowheads="1"/>
            </p:cNvSpPr>
            <p:nvPr/>
          </p:nvSpPr>
          <p:spPr bwMode="auto">
            <a:xfrm>
              <a:off x="3145" y="1134"/>
              <a:ext cx="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2800">
                <a:latin typeface="Palatino" charset="0"/>
              </a:endParaRPr>
            </a:p>
          </p:txBody>
        </p:sp>
        <p:sp>
          <p:nvSpPr>
            <p:cNvPr id="45067" name="Rectangle 30"/>
            <p:cNvSpPr>
              <a:spLocks noChangeArrowheads="1"/>
            </p:cNvSpPr>
            <p:nvPr/>
          </p:nvSpPr>
          <p:spPr bwMode="auto">
            <a:xfrm>
              <a:off x="3145" y="724"/>
              <a:ext cx="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2800">
                <a:latin typeface="Palatino" charset="0"/>
              </a:endParaRPr>
            </a:p>
          </p:txBody>
        </p:sp>
      </p:grpSp>
      <p:pic>
        <p:nvPicPr>
          <p:cNvPr id="45059" name="Picture 4" descr="allopen_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255587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7560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8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Allopenna et al. results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200025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7107" name="Picture 4" descr="allopen_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343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98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>
                <a:latin typeface="Times" charset="0"/>
                <a:ea typeface="ＭＳ Ｐゴシック" charset="0"/>
                <a:cs typeface="ＭＳ Ｐゴシック" charset="0"/>
              </a:rPr>
              <a:t>Factors That Affect Spoken Word Recognition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Quality of the signal</a:t>
            </a:r>
          </a:p>
          <a:p>
            <a:pPr lvl="1"/>
            <a:r>
              <a:rPr lang="en-US">
                <a:latin typeface="Times" charset="0"/>
                <a:ea typeface="ＭＳ Ｐゴシック" charset="0"/>
              </a:rPr>
              <a:t>More noise, slower, less accurate recognition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Frequency of occurrence</a:t>
            </a:r>
          </a:p>
          <a:p>
            <a:pPr lvl="1"/>
            <a:r>
              <a:rPr lang="en-US">
                <a:latin typeface="Times" charset="0"/>
                <a:ea typeface="ＭＳ Ｐゴシック" charset="0"/>
              </a:rPr>
              <a:t>Higher frequency words recognized faster*</a:t>
            </a:r>
          </a:p>
          <a:p>
            <a:pPr lvl="2"/>
            <a:r>
              <a:rPr lang="en-US">
                <a:latin typeface="Times" charset="0"/>
                <a:ea typeface="ＭＳ Ｐゴシック" charset="0"/>
              </a:rPr>
              <a:t>(violin vs viola)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Context</a:t>
            </a:r>
          </a:p>
          <a:p>
            <a:pPr lvl="1"/>
            <a:r>
              <a:rPr lang="en-US">
                <a:latin typeface="Times" charset="0"/>
                <a:ea typeface="ＭＳ Ｐゴシック" charset="0"/>
              </a:rPr>
              <a:t>Faster “recognition” and biases from context</a:t>
            </a:r>
          </a:p>
          <a:p>
            <a:r>
              <a:rPr lang="en-US" b="1" i="1">
                <a:latin typeface="Times" charset="0"/>
                <a:ea typeface="ＭＳ Ｐゴシック" charset="0"/>
                <a:cs typeface="ＭＳ Ｐゴシック" charset="0"/>
              </a:rPr>
              <a:t>Competitors</a:t>
            </a:r>
          </a:p>
          <a:p>
            <a:pPr lvl="1"/>
            <a:r>
              <a:rPr lang="en-US">
                <a:latin typeface="Times" charset="0"/>
                <a:ea typeface="ＭＳ Ｐゴシック" charset="0"/>
              </a:rPr>
              <a:t>More candidates, slower recognition</a:t>
            </a:r>
          </a:p>
        </p:txBody>
      </p:sp>
    </p:spTree>
    <p:extLst>
      <p:ext uri="{BB962C8B-B14F-4D97-AF65-F5344CB8AC3E}">
        <p14:creationId xmlns:p14="http://schemas.microsoft.com/office/powerpoint/2010/main" val="266485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  <a:ea typeface="ＭＳ Ｐゴシック" charset="0"/>
                <a:cs typeface="ＭＳ Ｐゴシック" charset="0"/>
              </a:rPr>
              <a:t>Spectrogram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47800" y="51054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Men      strive       but     seldom       get        rich.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237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308100" y="1751013"/>
            <a:ext cx="6964363" cy="4468813"/>
          </a:xfrm>
          <a:prstGeom prst="rect">
            <a:avLst/>
          </a:prstGeom>
          <a:solidFill>
            <a:srgbClr val="FFFF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Times New Roman" charset="0"/>
            </a:endParaRP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2171700" y="5386388"/>
            <a:ext cx="5230813" cy="212725"/>
            <a:chOff x="1620" y="3162"/>
            <a:chExt cx="2671" cy="147"/>
          </a:xfrm>
        </p:grpSpPr>
        <p:sp>
          <p:nvSpPr>
            <p:cNvPr id="77897" name="Rectangle 5"/>
            <p:cNvSpPr>
              <a:spLocks noChangeArrowheads="1"/>
            </p:cNvSpPr>
            <p:nvPr/>
          </p:nvSpPr>
          <p:spPr bwMode="auto">
            <a:xfrm>
              <a:off x="1620" y="3162"/>
              <a:ext cx="4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0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898" name="Rectangle 6"/>
            <p:cNvSpPr>
              <a:spLocks noChangeArrowheads="1"/>
            </p:cNvSpPr>
            <p:nvPr/>
          </p:nvSpPr>
          <p:spPr bwMode="auto">
            <a:xfrm>
              <a:off x="1944" y="3162"/>
              <a:ext cx="4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899" name="Rectangle 7"/>
            <p:cNvSpPr>
              <a:spLocks noChangeArrowheads="1"/>
            </p:cNvSpPr>
            <p:nvPr/>
          </p:nvSpPr>
          <p:spPr bwMode="auto">
            <a:xfrm>
              <a:off x="2244" y="3162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10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900" name="Rectangle 8"/>
            <p:cNvSpPr>
              <a:spLocks noChangeArrowheads="1"/>
            </p:cNvSpPr>
            <p:nvPr/>
          </p:nvSpPr>
          <p:spPr bwMode="auto">
            <a:xfrm>
              <a:off x="2568" y="3162"/>
              <a:ext cx="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15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901" name="Rectangle 9"/>
            <p:cNvSpPr>
              <a:spLocks noChangeArrowheads="1"/>
            </p:cNvSpPr>
            <p:nvPr/>
          </p:nvSpPr>
          <p:spPr bwMode="auto">
            <a:xfrm>
              <a:off x="2898" y="3162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20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902" name="Rectangle 10"/>
            <p:cNvSpPr>
              <a:spLocks noChangeArrowheads="1"/>
            </p:cNvSpPr>
            <p:nvPr/>
          </p:nvSpPr>
          <p:spPr bwMode="auto">
            <a:xfrm>
              <a:off x="3222" y="3162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25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903" name="Rectangle 11"/>
            <p:cNvSpPr>
              <a:spLocks noChangeArrowheads="1"/>
            </p:cNvSpPr>
            <p:nvPr/>
          </p:nvSpPr>
          <p:spPr bwMode="auto">
            <a:xfrm>
              <a:off x="3546" y="3162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30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904" name="Rectangle 12"/>
            <p:cNvSpPr>
              <a:spLocks noChangeArrowheads="1"/>
            </p:cNvSpPr>
            <p:nvPr/>
          </p:nvSpPr>
          <p:spPr bwMode="auto">
            <a:xfrm>
              <a:off x="3870" y="3162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35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905" name="Rectangle 13"/>
            <p:cNvSpPr>
              <a:spLocks noChangeArrowheads="1"/>
            </p:cNvSpPr>
            <p:nvPr/>
          </p:nvSpPr>
          <p:spPr bwMode="auto">
            <a:xfrm>
              <a:off x="4200" y="3162"/>
              <a:ext cx="9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40</a:t>
              </a:r>
              <a:endParaRPr lang="en-US" sz="1400">
                <a:latin typeface="Times New Roman" charset="0"/>
              </a:endParaRPr>
            </a:p>
          </p:txBody>
        </p:sp>
      </p:grpSp>
      <p:grpSp>
        <p:nvGrpSpPr>
          <p:cNvPr id="77829" name="Group 14"/>
          <p:cNvGrpSpPr>
            <a:grpSpLocks/>
          </p:cNvGrpSpPr>
          <p:nvPr/>
        </p:nvGrpSpPr>
        <p:grpSpPr bwMode="auto">
          <a:xfrm>
            <a:off x="2058988" y="2005013"/>
            <a:ext cx="311150" cy="3470275"/>
            <a:chOff x="1540" y="1044"/>
            <a:chExt cx="196" cy="2186"/>
          </a:xfrm>
        </p:grpSpPr>
        <p:sp>
          <p:nvSpPr>
            <p:cNvPr id="77890" name="Rectangle 15"/>
            <p:cNvSpPr>
              <a:spLocks noChangeArrowheads="1"/>
            </p:cNvSpPr>
            <p:nvPr/>
          </p:nvSpPr>
          <p:spPr bwMode="auto">
            <a:xfrm>
              <a:off x="1540" y="3096"/>
              <a:ext cx="1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0.02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891" name="Rectangle 16"/>
            <p:cNvSpPr>
              <a:spLocks noChangeArrowheads="1"/>
            </p:cNvSpPr>
            <p:nvPr/>
          </p:nvSpPr>
          <p:spPr bwMode="auto">
            <a:xfrm>
              <a:off x="1540" y="2754"/>
              <a:ext cx="1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0.03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892" name="Rectangle 17"/>
            <p:cNvSpPr>
              <a:spLocks noChangeArrowheads="1"/>
            </p:cNvSpPr>
            <p:nvPr/>
          </p:nvSpPr>
          <p:spPr bwMode="auto">
            <a:xfrm>
              <a:off x="1540" y="2412"/>
              <a:ext cx="1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0.04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893" name="Rectangle 18"/>
            <p:cNvSpPr>
              <a:spLocks noChangeArrowheads="1"/>
            </p:cNvSpPr>
            <p:nvPr/>
          </p:nvSpPr>
          <p:spPr bwMode="auto">
            <a:xfrm>
              <a:off x="1540" y="2064"/>
              <a:ext cx="1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0.05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894" name="Rectangle 19"/>
            <p:cNvSpPr>
              <a:spLocks noChangeArrowheads="1"/>
            </p:cNvSpPr>
            <p:nvPr/>
          </p:nvSpPr>
          <p:spPr bwMode="auto">
            <a:xfrm>
              <a:off x="1540" y="1728"/>
              <a:ext cx="1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0.06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895" name="Rectangle 20"/>
            <p:cNvSpPr>
              <a:spLocks noChangeArrowheads="1"/>
            </p:cNvSpPr>
            <p:nvPr/>
          </p:nvSpPr>
          <p:spPr bwMode="auto">
            <a:xfrm>
              <a:off x="1540" y="1386"/>
              <a:ext cx="1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0.07</a:t>
              </a:r>
              <a:endParaRPr lang="en-US" sz="1400">
                <a:latin typeface="Times New Roman" charset="0"/>
              </a:endParaRPr>
            </a:p>
          </p:txBody>
        </p:sp>
        <p:sp>
          <p:nvSpPr>
            <p:cNvPr id="77896" name="Rectangle 21"/>
            <p:cNvSpPr>
              <a:spLocks noChangeArrowheads="1"/>
            </p:cNvSpPr>
            <p:nvPr/>
          </p:nvSpPr>
          <p:spPr bwMode="auto">
            <a:xfrm>
              <a:off x="1540" y="1044"/>
              <a:ext cx="1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0.08</a:t>
              </a:r>
              <a:endParaRPr lang="en-US" sz="1400">
                <a:latin typeface="Times New Roman" charset="0"/>
              </a:endParaRPr>
            </a:p>
          </p:txBody>
        </p:sp>
      </p:grpSp>
      <p:grpSp>
        <p:nvGrpSpPr>
          <p:cNvPr id="77830" name="Group 22"/>
          <p:cNvGrpSpPr>
            <a:grpSpLocks/>
          </p:cNvGrpSpPr>
          <p:nvPr/>
        </p:nvGrpSpPr>
        <p:grpSpPr bwMode="auto">
          <a:xfrm>
            <a:off x="2214563" y="2081213"/>
            <a:ext cx="5100638" cy="3271838"/>
            <a:chOff x="1683" y="759"/>
            <a:chExt cx="2605" cy="2053"/>
          </a:xfrm>
        </p:grpSpPr>
        <p:sp>
          <p:nvSpPr>
            <p:cNvPr id="77845" name="Rectangle 23"/>
            <p:cNvSpPr>
              <a:spLocks noChangeArrowheads="1"/>
            </p:cNvSpPr>
            <p:nvPr/>
          </p:nvSpPr>
          <p:spPr bwMode="auto">
            <a:xfrm>
              <a:off x="1683" y="759"/>
              <a:ext cx="2604" cy="205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Line 24"/>
            <p:cNvSpPr>
              <a:spLocks noChangeShapeType="1"/>
            </p:cNvSpPr>
            <p:nvPr/>
          </p:nvSpPr>
          <p:spPr bwMode="auto">
            <a:xfrm>
              <a:off x="1683" y="759"/>
              <a:ext cx="26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Line 25"/>
            <p:cNvSpPr>
              <a:spLocks noChangeShapeType="1"/>
            </p:cNvSpPr>
            <p:nvPr/>
          </p:nvSpPr>
          <p:spPr bwMode="auto">
            <a:xfrm>
              <a:off x="1683" y="2811"/>
              <a:ext cx="26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8" name="Line 26"/>
            <p:cNvSpPr>
              <a:spLocks noChangeShapeType="1"/>
            </p:cNvSpPr>
            <p:nvPr/>
          </p:nvSpPr>
          <p:spPr bwMode="auto">
            <a:xfrm flipV="1">
              <a:off x="4287" y="759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Line 27"/>
            <p:cNvSpPr>
              <a:spLocks noChangeShapeType="1"/>
            </p:cNvSpPr>
            <p:nvPr/>
          </p:nvSpPr>
          <p:spPr bwMode="auto">
            <a:xfrm flipV="1">
              <a:off x="1683" y="759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0" name="Line 28"/>
            <p:cNvSpPr>
              <a:spLocks noChangeShapeType="1"/>
            </p:cNvSpPr>
            <p:nvPr/>
          </p:nvSpPr>
          <p:spPr bwMode="auto">
            <a:xfrm>
              <a:off x="1683" y="2811"/>
              <a:ext cx="26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1" name="Line 29"/>
            <p:cNvSpPr>
              <a:spLocks noChangeShapeType="1"/>
            </p:cNvSpPr>
            <p:nvPr/>
          </p:nvSpPr>
          <p:spPr bwMode="auto">
            <a:xfrm flipV="1">
              <a:off x="1683" y="759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Line 30"/>
            <p:cNvSpPr>
              <a:spLocks noChangeShapeType="1"/>
            </p:cNvSpPr>
            <p:nvPr/>
          </p:nvSpPr>
          <p:spPr bwMode="auto">
            <a:xfrm flipV="1">
              <a:off x="1683" y="2781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Line 31"/>
            <p:cNvSpPr>
              <a:spLocks noChangeShapeType="1"/>
            </p:cNvSpPr>
            <p:nvPr/>
          </p:nvSpPr>
          <p:spPr bwMode="auto">
            <a:xfrm>
              <a:off x="1683" y="7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4" name="Line 32"/>
            <p:cNvSpPr>
              <a:spLocks noChangeShapeType="1"/>
            </p:cNvSpPr>
            <p:nvPr/>
          </p:nvSpPr>
          <p:spPr bwMode="auto">
            <a:xfrm flipV="1">
              <a:off x="2007" y="2781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5" name="Line 33"/>
            <p:cNvSpPr>
              <a:spLocks noChangeShapeType="1"/>
            </p:cNvSpPr>
            <p:nvPr/>
          </p:nvSpPr>
          <p:spPr bwMode="auto">
            <a:xfrm>
              <a:off x="2007" y="7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6" name="Line 34"/>
            <p:cNvSpPr>
              <a:spLocks noChangeShapeType="1"/>
            </p:cNvSpPr>
            <p:nvPr/>
          </p:nvSpPr>
          <p:spPr bwMode="auto">
            <a:xfrm flipV="1">
              <a:off x="2331" y="2781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7" name="Line 35"/>
            <p:cNvSpPr>
              <a:spLocks noChangeShapeType="1"/>
            </p:cNvSpPr>
            <p:nvPr/>
          </p:nvSpPr>
          <p:spPr bwMode="auto">
            <a:xfrm>
              <a:off x="2331" y="7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8" name="Line 36"/>
            <p:cNvSpPr>
              <a:spLocks noChangeShapeType="1"/>
            </p:cNvSpPr>
            <p:nvPr/>
          </p:nvSpPr>
          <p:spPr bwMode="auto">
            <a:xfrm flipV="1">
              <a:off x="2655" y="2781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9" name="Line 37"/>
            <p:cNvSpPr>
              <a:spLocks noChangeShapeType="1"/>
            </p:cNvSpPr>
            <p:nvPr/>
          </p:nvSpPr>
          <p:spPr bwMode="auto">
            <a:xfrm>
              <a:off x="2655" y="7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0" name="Line 38"/>
            <p:cNvSpPr>
              <a:spLocks noChangeShapeType="1"/>
            </p:cNvSpPr>
            <p:nvPr/>
          </p:nvSpPr>
          <p:spPr bwMode="auto">
            <a:xfrm flipV="1">
              <a:off x="2985" y="2781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1" name="Line 39"/>
            <p:cNvSpPr>
              <a:spLocks noChangeShapeType="1"/>
            </p:cNvSpPr>
            <p:nvPr/>
          </p:nvSpPr>
          <p:spPr bwMode="auto">
            <a:xfrm>
              <a:off x="2985" y="7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2" name="Line 40"/>
            <p:cNvSpPr>
              <a:spLocks noChangeShapeType="1"/>
            </p:cNvSpPr>
            <p:nvPr/>
          </p:nvSpPr>
          <p:spPr bwMode="auto">
            <a:xfrm flipV="1">
              <a:off x="3309" y="2781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3" name="Line 41"/>
            <p:cNvSpPr>
              <a:spLocks noChangeShapeType="1"/>
            </p:cNvSpPr>
            <p:nvPr/>
          </p:nvSpPr>
          <p:spPr bwMode="auto">
            <a:xfrm>
              <a:off x="3309" y="7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4" name="Line 42"/>
            <p:cNvSpPr>
              <a:spLocks noChangeShapeType="1"/>
            </p:cNvSpPr>
            <p:nvPr/>
          </p:nvSpPr>
          <p:spPr bwMode="auto">
            <a:xfrm flipV="1">
              <a:off x="3633" y="2781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5" name="Line 43"/>
            <p:cNvSpPr>
              <a:spLocks noChangeShapeType="1"/>
            </p:cNvSpPr>
            <p:nvPr/>
          </p:nvSpPr>
          <p:spPr bwMode="auto">
            <a:xfrm>
              <a:off x="3633" y="7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6" name="Line 44"/>
            <p:cNvSpPr>
              <a:spLocks noChangeShapeType="1"/>
            </p:cNvSpPr>
            <p:nvPr/>
          </p:nvSpPr>
          <p:spPr bwMode="auto">
            <a:xfrm flipV="1">
              <a:off x="3957" y="2781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7" name="Line 45"/>
            <p:cNvSpPr>
              <a:spLocks noChangeShapeType="1"/>
            </p:cNvSpPr>
            <p:nvPr/>
          </p:nvSpPr>
          <p:spPr bwMode="auto">
            <a:xfrm>
              <a:off x="3957" y="7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8" name="Line 46"/>
            <p:cNvSpPr>
              <a:spLocks noChangeShapeType="1"/>
            </p:cNvSpPr>
            <p:nvPr/>
          </p:nvSpPr>
          <p:spPr bwMode="auto">
            <a:xfrm flipV="1">
              <a:off x="4287" y="2781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9" name="Line 47"/>
            <p:cNvSpPr>
              <a:spLocks noChangeShapeType="1"/>
            </p:cNvSpPr>
            <p:nvPr/>
          </p:nvSpPr>
          <p:spPr bwMode="auto">
            <a:xfrm>
              <a:off x="4287" y="75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0" name="Line 48"/>
            <p:cNvSpPr>
              <a:spLocks noChangeShapeType="1"/>
            </p:cNvSpPr>
            <p:nvPr/>
          </p:nvSpPr>
          <p:spPr bwMode="auto">
            <a:xfrm>
              <a:off x="1683" y="281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Line 49"/>
            <p:cNvSpPr>
              <a:spLocks noChangeShapeType="1"/>
            </p:cNvSpPr>
            <p:nvPr/>
          </p:nvSpPr>
          <p:spPr bwMode="auto">
            <a:xfrm flipH="1">
              <a:off x="4257" y="281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2" name="Line 50"/>
            <p:cNvSpPr>
              <a:spLocks noChangeShapeType="1"/>
            </p:cNvSpPr>
            <p:nvPr/>
          </p:nvSpPr>
          <p:spPr bwMode="auto">
            <a:xfrm>
              <a:off x="1683" y="246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3" name="Line 51"/>
            <p:cNvSpPr>
              <a:spLocks noChangeShapeType="1"/>
            </p:cNvSpPr>
            <p:nvPr/>
          </p:nvSpPr>
          <p:spPr bwMode="auto">
            <a:xfrm flipH="1">
              <a:off x="4257" y="246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4" name="Line 52"/>
            <p:cNvSpPr>
              <a:spLocks noChangeShapeType="1"/>
            </p:cNvSpPr>
            <p:nvPr/>
          </p:nvSpPr>
          <p:spPr bwMode="auto">
            <a:xfrm>
              <a:off x="1683" y="212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5" name="Line 53"/>
            <p:cNvSpPr>
              <a:spLocks noChangeShapeType="1"/>
            </p:cNvSpPr>
            <p:nvPr/>
          </p:nvSpPr>
          <p:spPr bwMode="auto">
            <a:xfrm flipH="1">
              <a:off x="4257" y="2127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6" name="Line 54"/>
            <p:cNvSpPr>
              <a:spLocks noChangeShapeType="1"/>
            </p:cNvSpPr>
            <p:nvPr/>
          </p:nvSpPr>
          <p:spPr bwMode="auto">
            <a:xfrm>
              <a:off x="1683" y="177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7" name="Line 55"/>
            <p:cNvSpPr>
              <a:spLocks noChangeShapeType="1"/>
            </p:cNvSpPr>
            <p:nvPr/>
          </p:nvSpPr>
          <p:spPr bwMode="auto">
            <a:xfrm flipH="1">
              <a:off x="4257" y="177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8" name="Line 56"/>
            <p:cNvSpPr>
              <a:spLocks noChangeShapeType="1"/>
            </p:cNvSpPr>
            <p:nvPr/>
          </p:nvSpPr>
          <p:spPr bwMode="auto">
            <a:xfrm>
              <a:off x="1683" y="144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9" name="Line 57"/>
            <p:cNvSpPr>
              <a:spLocks noChangeShapeType="1"/>
            </p:cNvSpPr>
            <p:nvPr/>
          </p:nvSpPr>
          <p:spPr bwMode="auto">
            <a:xfrm flipH="1">
              <a:off x="4257" y="1443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0" name="Line 58"/>
            <p:cNvSpPr>
              <a:spLocks noChangeShapeType="1"/>
            </p:cNvSpPr>
            <p:nvPr/>
          </p:nvSpPr>
          <p:spPr bwMode="auto">
            <a:xfrm>
              <a:off x="1683" y="110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1" name="Line 59"/>
            <p:cNvSpPr>
              <a:spLocks noChangeShapeType="1"/>
            </p:cNvSpPr>
            <p:nvPr/>
          </p:nvSpPr>
          <p:spPr bwMode="auto">
            <a:xfrm flipH="1">
              <a:off x="4257" y="110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2" name="Line 60"/>
            <p:cNvSpPr>
              <a:spLocks noChangeShapeType="1"/>
            </p:cNvSpPr>
            <p:nvPr/>
          </p:nvSpPr>
          <p:spPr bwMode="auto">
            <a:xfrm>
              <a:off x="1683" y="759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3" name="Line 61"/>
            <p:cNvSpPr>
              <a:spLocks noChangeShapeType="1"/>
            </p:cNvSpPr>
            <p:nvPr/>
          </p:nvSpPr>
          <p:spPr bwMode="auto">
            <a:xfrm flipH="1">
              <a:off x="4257" y="759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4" name="Line 62"/>
            <p:cNvSpPr>
              <a:spLocks noChangeShapeType="1"/>
            </p:cNvSpPr>
            <p:nvPr/>
          </p:nvSpPr>
          <p:spPr bwMode="auto">
            <a:xfrm>
              <a:off x="1683" y="759"/>
              <a:ext cx="26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5" name="Line 63"/>
            <p:cNvSpPr>
              <a:spLocks noChangeShapeType="1"/>
            </p:cNvSpPr>
            <p:nvPr/>
          </p:nvSpPr>
          <p:spPr bwMode="auto">
            <a:xfrm>
              <a:off x="1683" y="2811"/>
              <a:ext cx="26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6" name="Line 64"/>
            <p:cNvSpPr>
              <a:spLocks noChangeShapeType="1"/>
            </p:cNvSpPr>
            <p:nvPr/>
          </p:nvSpPr>
          <p:spPr bwMode="auto">
            <a:xfrm flipV="1">
              <a:off x="4287" y="759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7" name="Line 65"/>
            <p:cNvSpPr>
              <a:spLocks noChangeShapeType="1"/>
            </p:cNvSpPr>
            <p:nvPr/>
          </p:nvSpPr>
          <p:spPr bwMode="auto">
            <a:xfrm flipV="1">
              <a:off x="1683" y="759"/>
              <a:ext cx="1" cy="20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8" name="Freeform 66"/>
            <p:cNvSpPr>
              <a:spLocks/>
            </p:cNvSpPr>
            <p:nvPr/>
          </p:nvSpPr>
          <p:spPr bwMode="auto">
            <a:xfrm>
              <a:off x="1683" y="1077"/>
              <a:ext cx="972" cy="864"/>
            </a:xfrm>
            <a:custGeom>
              <a:avLst/>
              <a:gdLst>
                <a:gd name="T0" fmla="*/ 0 w 972"/>
                <a:gd name="T1" fmla="*/ 864 h 864"/>
                <a:gd name="T2" fmla="*/ 324 w 972"/>
                <a:gd name="T3" fmla="*/ 726 h 864"/>
                <a:gd name="T4" fmla="*/ 648 w 972"/>
                <a:gd name="T5" fmla="*/ 180 h 864"/>
                <a:gd name="T6" fmla="*/ 972 w 972"/>
                <a:gd name="T7" fmla="*/ 0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2"/>
                <a:gd name="T13" fmla="*/ 0 h 864"/>
                <a:gd name="T14" fmla="*/ 972 w 972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2" h="864">
                  <a:moveTo>
                    <a:pt x="0" y="864"/>
                  </a:moveTo>
                  <a:lnTo>
                    <a:pt x="324" y="726"/>
                  </a:lnTo>
                  <a:lnTo>
                    <a:pt x="648" y="180"/>
                  </a:lnTo>
                  <a:lnTo>
                    <a:pt x="972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89" name="Freeform 67"/>
            <p:cNvSpPr>
              <a:spLocks/>
            </p:cNvSpPr>
            <p:nvPr/>
          </p:nvSpPr>
          <p:spPr bwMode="auto">
            <a:xfrm>
              <a:off x="2985" y="855"/>
              <a:ext cx="1302" cy="1488"/>
            </a:xfrm>
            <a:custGeom>
              <a:avLst/>
              <a:gdLst>
                <a:gd name="T0" fmla="*/ 0 w 1302"/>
                <a:gd name="T1" fmla="*/ 0 h 1488"/>
                <a:gd name="T2" fmla="*/ 324 w 1302"/>
                <a:gd name="T3" fmla="*/ 828 h 1488"/>
                <a:gd name="T4" fmla="*/ 648 w 1302"/>
                <a:gd name="T5" fmla="*/ 990 h 1488"/>
                <a:gd name="T6" fmla="*/ 972 w 1302"/>
                <a:gd name="T7" fmla="*/ 1488 h 1488"/>
                <a:gd name="T8" fmla="*/ 1302 w 1302"/>
                <a:gd name="T9" fmla="*/ 1206 h 1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2"/>
                <a:gd name="T16" fmla="*/ 0 h 1488"/>
                <a:gd name="T17" fmla="*/ 1302 w 1302"/>
                <a:gd name="T18" fmla="*/ 1488 h 1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2" h="1488">
                  <a:moveTo>
                    <a:pt x="0" y="0"/>
                  </a:moveTo>
                  <a:lnTo>
                    <a:pt x="324" y="828"/>
                  </a:lnTo>
                  <a:lnTo>
                    <a:pt x="648" y="990"/>
                  </a:lnTo>
                  <a:lnTo>
                    <a:pt x="972" y="1488"/>
                  </a:lnTo>
                  <a:lnTo>
                    <a:pt x="1302" y="1206"/>
                  </a:lnTo>
                </a:path>
              </a:pathLst>
            </a:custGeom>
            <a:noFill/>
            <a:ln w="28575">
              <a:solidFill>
                <a:srgbClr val="D2065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1" name="Rectangle 68"/>
          <p:cNvSpPr>
            <a:spLocks noChangeArrowheads="1"/>
          </p:cNvSpPr>
          <p:nvPr/>
        </p:nvSpPr>
        <p:spPr bwMode="auto">
          <a:xfrm>
            <a:off x="19050" y="36195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600" b="1" dirty="0" err="1">
                <a:solidFill>
                  <a:schemeClr val="tx2"/>
                </a:solidFill>
                <a:latin typeface="+mj-lt"/>
              </a:rPr>
              <a:t>Subphonetic</a:t>
            </a:r>
            <a:r>
              <a:rPr lang="en-US" sz="3600" b="1" dirty="0">
                <a:solidFill>
                  <a:schemeClr val="tx2"/>
                </a:solidFill>
                <a:latin typeface="+mj-lt"/>
              </a:rPr>
              <a:t> detail in spoken word recognition</a:t>
            </a:r>
          </a:p>
        </p:txBody>
      </p:sp>
      <p:sp>
        <p:nvSpPr>
          <p:cNvPr id="77833" name="Text Box 70"/>
          <p:cNvSpPr txBox="1">
            <a:spLocks noChangeArrowheads="1"/>
          </p:cNvSpPr>
          <p:nvPr/>
        </p:nvSpPr>
        <p:spPr bwMode="auto">
          <a:xfrm>
            <a:off x="4086225" y="5629275"/>
            <a:ext cx="1277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VOT (ms)</a:t>
            </a:r>
          </a:p>
        </p:txBody>
      </p:sp>
      <p:sp>
        <p:nvSpPr>
          <p:cNvPr id="77834" name="Text Box 71"/>
          <p:cNvSpPr txBox="1">
            <a:spLocks noChangeArrowheads="1"/>
          </p:cNvSpPr>
          <p:nvPr/>
        </p:nvSpPr>
        <p:spPr bwMode="auto">
          <a:xfrm rot="16200000">
            <a:off x="379413" y="3352800"/>
            <a:ext cx="240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Fixation</a:t>
            </a:r>
            <a:r>
              <a:rPr lang="en-US" sz="2000" b="1">
                <a:latin typeface="Times New Roman" charset="0"/>
              </a:rPr>
              <a:t>  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proportion</a:t>
            </a:r>
            <a:endParaRPr lang="en-US" sz="2000" b="1">
              <a:latin typeface="Times New Roman" charset="0"/>
            </a:endParaRPr>
          </a:p>
        </p:txBody>
      </p:sp>
      <p:sp>
        <p:nvSpPr>
          <p:cNvPr id="77835" name="Line 72"/>
          <p:cNvSpPr>
            <a:spLocks noChangeShapeType="1"/>
          </p:cNvSpPr>
          <p:nvPr/>
        </p:nvSpPr>
        <p:spPr bwMode="auto">
          <a:xfrm flipV="1">
            <a:off x="4421188" y="2079625"/>
            <a:ext cx="0" cy="32654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Text Box 73"/>
          <p:cNvSpPr txBox="1">
            <a:spLocks noChangeArrowheads="1"/>
          </p:cNvSpPr>
          <p:nvPr/>
        </p:nvSpPr>
        <p:spPr bwMode="auto">
          <a:xfrm>
            <a:off x="3860800" y="4568825"/>
            <a:ext cx="1162050" cy="641350"/>
          </a:xfrm>
          <a:prstGeom prst="rect">
            <a:avLst/>
          </a:prstGeom>
          <a:solidFill>
            <a:srgbClr val="FFFF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Category</a:t>
            </a:r>
          </a:p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Times New Roman" charset="0"/>
              </a:rPr>
              <a:t>Boundary</a:t>
            </a:r>
            <a:endParaRPr lang="en-US" sz="1800" b="1">
              <a:latin typeface="Times New Roman" charset="0"/>
            </a:endParaRPr>
          </a:p>
        </p:txBody>
      </p:sp>
      <p:sp>
        <p:nvSpPr>
          <p:cNvPr id="77837" name="Text Box 74"/>
          <p:cNvSpPr txBox="1">
            <a:spLocks noChangeArrowheads="1"/>
          </p:cNvSpPr>
          <p:nvPr/>
        </p:nvSpPr>
        <p:spPr bwMode="auto">
          <a:xfrm>
            <a:off x="2193925" y="2229096"/>
            <a:ext cx="1344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Times New Roman" charset="0"/>
              </a:rPr>
              <a:t>Response=</a:t>
            </a:r>
            <a:endParaRPr lang="en-US" sz="2000" b="1" dirty="0">
              <a:latin typeface="Times New Roman" charset="0"/>
            </a:endParaRPr>
          </a:p>
        </p:txBody>
      </p:sp>
      <p:pic>
        <p:nvPicPr>
          <p:cNvPr id="77838" name="Picture 75" descr="Bo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2176709"/>
            <a:ext cx="50323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9" name="Picture 76" descr="pal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903663"/>
            <a:ext cx="50323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40" name="Text Box 77"/>
          <p:cNvSpPr txBox="1">
            <a:spLocks noChangeArrowheads="1"/>
          </p:cNvSpPr>
          <p:nvPr/>
        </p:nvSpPr>
        <p:spPr bwMode="auto">
          <a:xfrm>
            <a:off x="5507038" y="2229096"/>
            <a:ext cx="1344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Times New Roman" charset="0"/>
              </a:rPr>
              <a:t>Response=</a:t>
            </a:r>
          </a:p>
        </p:txBody>
      </p:sp>
      <p:pic>
        <p:nvPicPr>
          <p:cNvPr id="77841" name="Picture 78" descr="pal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2175121"/>
            <a:ext cx="50323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42" name="Text Box 79"/>
          <p:cNvSpPr txBox="1">
            <a:spLocks noChangeArrowheads="1"/>
          </p:cNvSpPr>
          <p:nvPr/>
        </p:nvSpPr>
        <p:spPr bwMode="auto">
          <a:xfrm>
            <a:off x="2332038" y="39751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Times New Roman" charset="0"/>
              </a:rPr>
              <a:t>Looks to</a:t>
            </a:r>
            <a:r>
              <a:rPr lang="en-US" sz="2000" b="1" dirty="0">
                <a:latin typeface="Times New Roman" charset="0"/>
              </a:rPr>
              <a:t> </a:t>
            </a:r>
          </a:p>
        </p:txBody>
      </p:sp>
      <p:pic>
        <p:nvPicPr>
          <p:cNvPr id="77843" name="Picture 80" descr="Bom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3161576"/>
            <a:ext cx="50323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44" name="Text Box 81"/>
          <p:cNvSpPr txBox="1">
            <a:spLocks noChangeArrowheads="1"/>
          </p:cNvSpPr>
          <p:nvPr/>
        </p:nvSpPr>
        <p:spPr bwMode="auto">
          <a:xfrm>
            <a:off x="5378450" y="3185389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  <a:latin typeface="Times New Roman" charset="0"/>
              </a:rPr>
              <a:t>Looks to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8258" y="6204084"/>
            <a:ext cx="6237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n-lt"/>
              </a:rPr>
              <a:t>McMurray, Tanenhaus &amp; Aslin  Cognition(2002)</a:t>
            </a:r>
          </a:p>
        </p:txBody>
      </p:sp>
    </p:spTree>
    <p:extLst>
      <p:ext uri="{BB962C8B-B14F-4D97-AF65-F5344CB8AC3E}">
        <p14:creationId xmlns:p14="http://schemas.microsoft.com/office/powerpoint/2010/main" val="15792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981200"/>
            <a:ext cx="422050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Voicing: differences in </a:t>
            </a:r>
            <a:r>
              <a:rPr lang="en-US" b="1" dirty="0">
                <a:ea typeface="ＭＳ Ｐゴシック" charset="0"/>
              </a:rPr>
              <a:t>Voice Onset Time (VOT)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Small VOT: voiced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Large VOT: unvoiced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ea typeface="ＭＳ Ｐゴシック" charset="0"/>
              </a:rPr>
              <a:t>Plosion</a:t>
            </a:r>
            <a:r>
              <a:rPr lang="en-US" dirty="0">
                <a:ea typeface="ＭＳ Ｐゴシック" charset="0"/>
              </a:rPr>
              <a:t> spike (stop) followed by formants (vowel)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</p:txBody>
      </p:sp>
      <p:graphicFrame>
        <p:nvGraphicFramePr>
          <p:cNvPr id="30723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80669484"/>
              </p:ext>
            </p:extLst>
          </p:nvPr>
        </p:nvGraphicFramePr>
        <p:xfrm>
          <a:off x="4983262" y="-39580"/>
          <a:ext cx="4237698" cy="6815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4009524" imgH="7868748" progId="PhotoDeluxe.Image.2">
                  <p:embed/>
                </p:oleObj>
              </mc:Choice>
              <mc:Fallback>
                <p:oleObj name="Image" r:id="rId4" imgW="4009524" imgH="7868748" progId="PhotoDeluxe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262" y="-39580"/>
                        <a:ext cx="4237698" cy="6815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9" y="109538"/>
            <a:ext cx="4661699" cy="11858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Voicing in a </a:t>
            </a:r>
            <a:r>
              <a:rPr lang="en-US" sz="4000" dirty="0" err="1">
                <a:ea typeface="ＭＳ Ｐゴシック" charset="0"/>
                <a:cs typeface="ＭＳ Ｐゴシック" charset="0"/>
              </a:rPr>
              <a:t>Spectogram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1211" y="6227119"/>
            <a:ext cx="2604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[/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ka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/ - 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ga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/ continuum]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1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66297" cy="868362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How study speech perception?</a:t>
            </a:r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44775"/>
            <a:ext cx="65532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3194869" y="2486194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  <a:latin typeface="+mn-lt"/>
              </a:rPr>
              <a:t>Synthetic speech</a:t>
            </a:r>
          </a:p>
        </p:txBody>
      </p:sp>
    </p:spTree>
    <p:extLst>
      <p:ext uri="{BB962C8B-B14F-4D97-AF65-F5344CB8AC3E}">
        <p14:creationId xmlns:p14="http://schemas.microsoft.com/office/powerpoint/2010/main" val="40454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1143000"/>
          </a:xfrm>
        </p:spPr>
        <p:txBody>
          <a:bodyPr/>
          <a:lstStyle/>
          <a:p>
            <a:r>
              <a:rPr lang="en-US" sz="4000" b="1" dirty="0">
                <a:ea typeface="ＭＳ Ｐゴシック" charset="0"/>
                <a:cs typeface="ＭＳ Ｐゴシック" charset="0"/>
              </a:rPr>
              <a:t>Formant patterns: </a:t>
            </a:r>
            <a:r>
              <a:rPr lang="en-US" sz="4000" b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Synthetic speech</a:t>
            </a:r>
            <a:endParaRPr lang="en-US" sz="4000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4770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33600" y="2057400"/>
            <a:ext cx="1676400" cy="2743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a typeface="ＭＳ Ｐゴシック" charset="0"/>
                <a:cs typeface="ＭＳ Ｐゴシック" charset="0"/>
              </a:rPr>
              <a:t>Haskins Labs: Pattern Playback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2530" name="Picture 3" descr="pp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6941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p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694113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ppg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74808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playba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5370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chicken16.mov" descr="/Users/dick/Documents/speech stim/Haskins/pattern playback/chicken16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Pattern Playback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80" y="2172088"/>
            <a:ext cx="60960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8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C1C1C"/>
                </a:solidFill>
                <a:ea typeface="ＭＳ Ｐゴシック" charset="0"/>
                <a:cs typeface="ＭＳ Ｐゴシック" charset="0"/>
              </a:rPr>
              <a:t>What you might expect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3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62" y="1730546"/>
            <a:ext cx="5406551" cy="895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1347027" y="6194682"/>
            <a:ext cx="7022546" cy="473578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764</Words>
  <Application>Microsoft Macintosh PowerPoint</Application>
  <PresentationFormat>On-screen Show (4:3)</PresentationFormat>
  <Paragraphs>187</Paragraphs>
  <Slides>30</Slides>
  <Notes>24</Notes>
  <HiddenSlides>1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Image</vt:lpstr>
      <vt:lpstr>Microsoft Word 97 - 2004 Document</vt:lpstr>
      <vt:lpstr>Understanding Reading</vt:lpstr>
      <vt:lpstr>Orthography is based on spoken language</vt:lpstr>
      <vt:lpstr>Spectrogram</vt:lpstr>
      <vt:lpstr>Voicing in a Spectogram: </vt:lpstr>
      <vt:lpstr>How study speech perception?</vt:lpstr>
      <vt:lpstr>Formant patterns: Synthetic speech</vt:lpstr>
      <vt:lpstr>Haskins Labs: Pattern Playback</vt:lpstr>
      <vt:lpstr>Pattern Playback</vt:lpstr>
      <vt:lpstr>What you might expect</vt:lpstr>
      <vt:lpstr>What you actually get</vt:lpstr>
      <vt:lpstr>Labeling (identification)</vt:lpstr>
      <vt:lpstr>Discrimination</vt:lpstr>
      <vt:lpstr>Labeling &amp; Discrimination</vt:lpstr>
      <vt:lpstr>Categorical Perception</vt:lpstr>
      <vt:lpstr>But: Categorical Perception of VOT  in other species</vt:lpstr>
      <vt:lpstr>Speech perception is even more challenging than so far described</vt:lpstr>
      <vt:lpstr>Lack of invariance</vt:lpstr>
      <vt:lpstr>Variability: phonological contexts</vt:lpstr>
      <vt:lpstr>Coarticulation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Allopenna, Magnuson &amp; Tanenhaus  J. Memory &amp;  Language (1998)</vt:lpstr>
      <vt:lpstr>PowerPoint Presentation</vt:lpstr>
      <vt:lpstr>PowerPoint Presentation</vt:lpstr>
      <vt:lpstr>Allopenna et al. results</vt:lpstr>
      <vt:lpstr>Factors That Affect Spoken Word Recognition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Reading</dc:title>
  <dc:creator>Michael Tanenhaus</dc:creator>
  <cp:lastModifiedBy>Michael Tanenhaus</cp:lastModifiedBy>
  <cp:revision>4</cp:revision>
  <dcterms:created xsi:type="dcterms:W3CDTF">2018-01-24T11:47:19Z</dcterms:created>
  <dcterms:modified xsi:type="dcterms:W3CDTF">2018-01-24T12:11:55Z</dcterms:modified>
</cp:coreProperties>
</file>