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256" r:id="rId2"/>
    <p:sldId id="288" r:id="rId3"/>
    <p:sldId id="287" r:id="rId4"/>
    <p:sldId id="289" r:id="rId5"/>
    <p:sldId id="285" r:id="rId6"/>
    <p:sldId id="257" r:id="rId7"/>
    <p:sldId id="292"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93" r:id="rId36"/>
    <p:sldId id="295" r:id="rId37"/>
    <p:sldId id="290" r:id="rId38"/>
    <p:sldId id="291"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varScale="1">
        <p:scale>
          <a:sx n="70" d="100"/>
          <a:sy n="70" d="100"/>
        </p:scale>
        <p:origin x="-2104"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79E85F-61CC-6649-BE76-DEADFDEBDF6A}" type="datetimeFigureOut">
              <a:rPr lang="en-US" smtClean="0"/>
              <a:t>2/14/18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97AFE6-1F36-FF40-8466-8280B3C8F67F}" type="slidenum">
              <a:rPr lang="en-US" smtClean="0"/>
              <a:t>‹#›</a:t>
            </a:fld>
            <a:endParaRPr lang="en-US"/>
          </a:p>
        </p:txBody>
      </p:sp>
    </p:spTree>
    <p:extLst>
      <p:ext uri="{BB962C8B-B14F-4D97-AF65-F5344CB8AC3E}">
        <p14:creationId xmlns:p14="http://schemas.microsoft.com/office/powerpoint/2010/main" val="50719382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3D3A045-2C67-AB4C-8573-E0CC61A1DA28}" type="slidenum">
              <a:rPr lang="en-US" sz="1200"/>
              <a:pPr eaLnBrk="1" hangingPunct="1"/>
              <a:t>8</a:t>
            </a:fld>
            <a:endParaRPr lang="en-US"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cs typeface="ＭＳ Ｐゴシック" charset="0"/>
              </a:rPr>
              <a:t>Explain what fixations and saccades and smooth pursuit are…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8BB509-6240-2742-98BE-13731EF57F9D}" type="datetimeFigureOut">
              <a:rPr lang="en-US" smtClean="0"/>
              <a:t>2/14/18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80A7D9-1471-FB4F-AE3D-CEF642DF02E1}" type="slidenum">
              <a:rPr lang="en-US" smtClean="0"/>
              <a:t>‹#›</a:t>
            </a:fld>
            <a:endParaRPr lang="en-US"/>
          </a:p>
        </p:txBody>
      </p:sp>
    </p:spTree>
    <p:extLst>
      <p:ext uri="{BB962C8B-B14F-4D97-AF65-F5344CB8AC3E}">
        <p14:creationId xmlns:p14="http://schemas.microsoft.com/office/powerpoint/2010/main" val="504832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8BB509-6240-2742-98BE-13731EF57F9D}" type="datetimeFigureOut">
              <a:rPr lang="en-US" smtClean="0"/>
              <a:t>2/14/18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80A7D9-1471-FB4F-AE3D-CEF642DF02E1}" type="slidenum">
              <a:rPr lang="en-US" smtClean="0"/>
              <a:t>‹#›</a:t>
            </a:fld>
            <a:endParaRPr lang="en-US"/>
          </a:p>
        </p:txBody>
      </p:sp>
    </p:spTree>
    <p:extLst>
      <p:ext uri="{BB962C8B-B14F-4D97-AF65-F5344CB8AC3E}">
        <p14:creationId xmlns:p14="http://schemas.microsoft.com/office/powerpoint/2010/main" val="2294174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8BB509-6240-2742-98BE-13731EF57F9D}" type="datetimeFigureOut">
              <a:rPr lang="en-US" smtClean="0"/>
              <a:t>2/14/18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80A7D9-1471-FB4F-AE3D-CEF642DF02E1}" type="slidenum">
              <a:rPr lang="en-US" smtClean="0"/>
              <a:t>‹#›</a:t>
            </a:fld>
            <a:endParaRPr lang="en-US"/>
          </a:p>
        </p:txBody>
      </p:sp>
    </p:spTree>
    <p:extLst>
      <p:ext uri="{BB962C8B-B14F-4D97-AF65-F5344CB8AC3E}">
        <p14:creationId xmlns:p14="http://schemas.microsoft.com/office/powerpoint/2010/main" val="1123413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8BB509-6240-2742-98BE-13731EF57F9D}" type="datetimeFigureOut">
              <a:rPr lang="en-US" smtClean="0"/>
              <a:t>2/14/18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80A7D9-1471-FB4F-AE3D-CEF642DF02E1}" type="slidenum">
              <a:rPr lang="en-US" smtClean="0"/>
              <a:t>‹#›</a:t>
            </a:fld>
            <a:endParaRPr lang="en-US"/>
          </a:p>
        </p:txBody>
      </p:sp>
    </p:spTree>
    <p:extLst>
      <p:ext uri="{BB962C8B-B14F-4D97-AF65-F5344CB8AC3E}">
        <p14:creationId xmlns:p14="http://schemas.microsoft.com/office/powerpoint/2010/main" val="976960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8BB509-6240-2742-98BE-13731EF57F9D}" type="datetimeFigureOut">
              <a:rPr lang="en-US" smtClean="0"/>
              <a:t>2/14/18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80A7D9-1471-FB4F-AE3D-CEF642DF02E1}" type="slidenum">
              <a:rPr lang="en-US" smtClean="0"/>
              <a:t>‹#›</a:t>
            </a:fld>
            <a:endParaRPr lang="en-US"/>
          </a:p>
        </p:txBody>
      </p:sp>
    </p:spTree>
    <p:extLst>
      <p:ext uri="{BB962C8B-B14F-4D97-AF65-F5344CB8AC3E}">
        <p14:creationId xmlns:p14="http://schemas.microsoft.com/office/powerpoint/2010/main" val="2018704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8BB509-6240-2742-98BE-13731EF57F9D}" type="datetimeFigureOut">
              <a:rPr lang="en-US" smtClean="0"/>
              <a:t>2/14/18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80A7D9-1471-FB4F-AE3D-CEF642DF02E1}" type="slidenum">
              <a:rPr lang="en-US" smtClean="0"/>
              <a:t>‹#›</a:t>
            </a:fld>
            <a:endParaRPr lang="en-US"/>
          </a:p>
        </p:txBody>
      </p:sp>
    </p:spTree>
    <p:extLst>
      <p:ext uri="{BB962C8B-B14F-4D97-AF65-F5344CB8AC3E}">
        <p14:creationId xmlns:p14="http://schemas.microsoft.com/office/powerpoint/2010/main" val="3165525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8BB509-6240-2742-98BE-13731EF57F9D}" type="datetimeFigureOut">
              <a:rPr lang="en-US" smtClean="0"/>
              <a:t>2/14/18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80A7D9-1471-FB4F-AE3D-CEF642DF02E1}" type="slidenum">
              <a:rPr lang="en-US" smtClean="0"/>
              <a:t>‹#›</a:t>
            </a:fld>
            <a:endParaRPr lang="en-US"/>
          </a:p>
        </p:txBody>
      </p:sp>
    </p:spTree>
    <p:extLst>
      <p:ext uri="{BB962C8B-B14F-4D97-AF65-F5344CB8AC3E}">
        <p14:creationId xmlns:p14="http://schemas.microsoft.com/office/powerpoint/2010/main" val="1777298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8BB509-6240-2742-98BE-13731EF57F9D}" type="datetimeFigureOut">
              <a:rPr lang="en-US" smtClean="0"/>
              <a:t>2/14/18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80A7D9-1471-FB4F-AE3D-CEF642DF02E1}" type="slidenum">
              <a:rPr lang="en-US" smtClean="0"/>
              <a:t>‹#›</a:t>
            </a:fld>
            <a:endParaRPr lang="en-US"/>
          </a:p>
        </p:txBody>
      </p:sp>
    </p:spTree>
    <p:extLst>
      <p:ext uri="{BB962C8B-B14F-4D97-AF65-F5344CB8AC3E}">
        <p14:creationId xmlns:p14="http://schemas.microsoft.com/office/powerpoint/2010/main" val="356348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8BB509-6240-2742-98BE-13731EF57F9D}" type="datetimeFigureOut">
              <a:rPr lang="en-US" smtClean="0"/>
              <a:t>2/14/18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80A7D9-1471-FB4F-AE3D-CEF642DF02E1}" type="slidenum">
              <a:rPr lang="en-US" smtClean="0"/>
              <a:t>‹#›</a:t>
            </a:fld>
            <a:endParaRPr lang="en-US"/>
          </a:p>
        </p:txBody>
      </p:sp>
    </p:spTree>
    <p:extLst>
      <p:ext uri="{BB962C8B-B14F-4D97-AF65-F5344CB8AC3E}">
        <p14:creationId xmlns:p14="http://schemas.microsoft.com/office/powerpoint/2010/main" val="1480865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8BB509-6240-2742-98BE-13731EF57F9D}" type="datetimeFigureOut">
              <a:rPr lang="en-US" smtClean="0"/>
              <a:t>2/14/18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80A7D9-1471-FB4F-AE3D-CEF642DF02E1}" type="slidenum">
              <a:rPr lang="en-US" smtClean="0"/>
              <a:t>‹#›</a:t>
            </a:fld>
            <a:endParaRPr lang="en-US"/>
          </a:p>
        </p:txBody>
      </p:sp>
    </p:spTree>
    <p:extLst>
      <p:ext uri="{BB962C8B-B14F-4D97-AF65-F5344CB8AC3E}">
        <p14:creationId xmlns:p14="http://schemas.microsoft.com/office/powerpoint/2010/main" val="512890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8BB509-6240-2742-98BE-13731EF57F9D}" type="datetimeFigureOut">
              <a:rPr lang="en-US" smtClean="0"/>
              <a:t>2/14/18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80A7D9-1471-FB4F-AE3D-CEF642DF02E1}" type="slidenum">
              <a:rPr lang="en-US" smtClean="0"/>
              <a:t>‹#›</a:t>
            </a:fld>
            <a:endParaRPr lang="en-US"/>
          </a:p>
        </p:txBody>
      </p:sp>
    </p:spTree>
    <p:extLst>
      <p:ext uri="{BB962C8B-B14F-4D97-AF65-F5344CB8AC3E}">
        <p14:creationId xmlns:p14="http://schemas.microsoft.com/office/powerpoint/2010/main" val="349827608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8BB509-6240-2742-98BE-13731EF57F9D}" type="datetimeFigureOut">
              <a:rPr lang="en-US" smtClean="0"/>
              <a:t>2/14/18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80A7D9-1471-FB4F-AE3D-CEF642DF02E1}" type="slidenum">
              <a:rPr lang="en-US" smtClean="0"/>
              <a:t>‹#›</a:t>
            </a:fld>
            <a:endParaRPr lang="en-US"/>
          </a:p>
        </p:txBody>
      </p:sp>
    </p:spTree>
    <p:extLst>
      <p:ext uri="{BB962C8B-B14F-4D97-AF65-F5344CB8AC3E}">
        <p14:creationId xmlns:p14="http://schemas.microsoft.com/office/powerpoint/2010/main" val="22648766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 Id="rId3" Type="http://schemas.openxmlformats.org/officeDocument/2006/relationships/image" Target="../media/image8.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wmf"/><Relationship Id="rId5" Type="http://schemas.openxmlformats.org/officeDocument/2006/relationships/image" Target="../media/image19.png"/><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5" Type="http://schemas.openxmlformats.org/officeDocument/2006/relationships/image" Target="../media/image23.png"/><Relationship Id="rId1" Type="http://schemas.openxmlformats.org/officeDocument/2006/relationships/slideLayout" Target="../slideLayouts/slideLayout7.xml"/><Relationship Id="rId2" Type="http://schemas.openxmlformats.org/officeDocument/2006/relationships/image" Target="../media/image20.jpeg"/></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1" Type="http://schemas.openxmlformats.org/officeDocument/2006/relationships/slideLayout" Target="../slideLayouts/slideLayout6.xml"/><Relationship Id="rId2" Type="http://schemas.openxmlformats.org/officeDocument/2006/relationships/image" Target="../media/image24.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slideLayout" Target="../slideLayouts/slideLayout7.xml"/><Relationship Id="rId2" Type="http://schemas.openxmlformats.org/officeDocument/2006/relationships/image" Target="../media/image3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en.wikipedia.org/wiki/Help:IPA/English"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2515" y="987425"/>
            <a:ext cx="7772400" cy="1470025"/>
          </a:xfrm>
        </p:spPr>
        <p:txBody>
          <a:bodyPr/>
          <a:lstStyle/>
          <a:p>
            <a:r>
              <a:rPr lang="en-US" dirty="0" smtClean="0"/>
              <a:t>Eye movements in reading</a:t>
            </a:r>
            <a:endParaRPr lang="en-US" dirty="0"/>
          </a:p>
        </p:txBody>
      </p:sp>
      <p:sp>
        <p:nvSpPr>
          <p:cNvPr id="3" name="Subtitle 2"/>
          <p:cNvSpPr>
            <a:spLocks noGrp="1"/>
          </p:cNvSpPr>
          <p:nvPr>
            <p:ph type="subTitle" idx="1"/>
          </p:nvPr>
        </p:nvSpPr>
        <p:spPr/>
        <p:txBody>
          <a:bodyPr/>
          <a:lstStyle/>
          <a:p>
            <a:r>
              <a:rPr lang="en-US" dirty="0" smtClean="0">
                <a:solidFill>
                  <a:srgbClr val="000000"/>
                </a:solidFill>
              </a:rPr>
              <a:t>An introduction to eye movements</a:t>
            </a:r>
            <a:endParaRPr lang="en-US" dirty="0">
              <a:solidFill>
                <a:srgbClr val="000000"/>
              </a:solidFill>
            </a:endParaRPr>
          </a:p>
        </p:txBody>
      </p:sp>
    </p:spTree>
    <p:extLst>
      <p:ext uri="{BB962C8B-B14F-4D97-AF65-F5344CB8AC3E}">
        <p14:creationId xmlns:p14="http://schemas.microsoft.com/office/powerpoint/2010/main" val="219149994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noChangeArrowheads="1"/>
          </p:cNvSpPr>
          <p:nvPr>
            <p:ph type="title"/>
          </p:nvPr>
        </p:nvSpPr>
        <p:spPr>
          <a:xfrm>
            <a:off x="533400" y="228600"/>
            <a:ext cx="8229600" cy="1143000"/>
          </a:xfrm>
        </p:spPr>
        <p:txBody>
          <a:bodyPr/>
          <a:lstStyle/>
          <a:p>
            <a:pPr eaLnBrk="1" hangingPunct="1"/>
            <a:r>
              <a:rPr lang="en-US">
                <a:latin typeface="Arial" charset="0"/>
                <a:ea typeface="ＭＳ Ｐゴシック" charset="0"/>
                <a:cs typeface="ＭＳ Ｐゴシック" charset="0"/>
              </a:rPr>
              <a:t>Repin</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s Unexpected Visitor</a:t>
            </a:r>
            <a:endParaRPr lang="en-US">
              <a:latin typeface="Arial" charset="0"/>
              <a:ea typeface="ＭＳ Ｐゴシック" charset="0"/>
              <a:cs typeface="ＭＳ Ｐゴシック" charset="0"/>
            </a:endParaRPr>
          </a:p>
        </p:txBody>
      </p:sp>
      <p:pic>
        <p:nvPicPr>
          <p:cNvPr id="20483" name="Picture 5" descr="repin_Iliya_Unexpected_visitors"/>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838200" y="1219200"/>
            <a:ext cx="7467600" cy="549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 Box 6"/>
          <p:cNvSpPr txBox="1">
            <a:spLocks noChangeArrowheads="1"/>
          </p:cNvSpPr>
          <p:nvPr/>
        </p:nvSpPr>
        <p:spPr bwMode="auto">
          <a:xfrm>
            <a:off x="381000" y="381000"/>
            <a:ext cx="8443913" cy="519113"/>
          </a:xfrm>
          <a:prstGeom prst="rect">
            <a:avLst/>
          </a:prstGeom>
          <a:noFill/>
          <a:ln>
            <a:noFill/>
          </a:ln>
          <a:effectLst/>
          <a:extLst/>
        </p:spPr>
        <p:txBody>
          <a:bodyPr wrap="none">
            <a:spAutoFit/>
          </a:bodyPr>
          <a:lstStyle/>
          <a:p>
            <a:pPr>
              <a:defRPr/>
            </a:pPr>
            <a:r>
              <a:rPr lang="en-US" sz="2800">
                <a:cs typeface="+mn-cs"/>
              </a:rPr>
              <a:t>To which economic class does each person belong?</a:t>
            </a:r>
          </a:p>
        </p:txBody>
      </p:sp>
      <p:sp>
        <p:nvSpPr>
          <p:cNvPr id="10247" name="Text Box 7"/>
          <p:cNvSpPr txBox="1">
            <a:spLocks noChangeArrowheads="1"/>
          </p:cNvSpPr>
          <p:nvPr/>
        </p:nvSpPr>
        <p:spPr bwMode="auto">
          <a:xfrm>
            <a:off x="1295400" y="381000"/>
            <a:ext cx="6442075" cy="519113"/>
          </a:xfrm>
          <a:prstGeom prst="rect">
            <a:avLst/>
          </a:prstGeom>
          <a:noFill/>
          <a:ln>
            <a:noFill/>
          </a:ln>
          <a:effectLst/>
          <a:extLst/>
        </p:spPr>
        <p:txBody>
          <a:bodyPr wrap="none">
            <a:spAutoFit/>
          </a:bodyPr>
          <a:lstStyle/>
          <a:p>
            <a:pPr>
              <a:defRPr/>
            </a:pPr>
            <a:r>
              <a:rPr lang="en-US" sz="2800">
                <a:cs typeface="+mn-cs"/>
              </a:rPr>
              <a:t>How old would you say each person is?</a:t>
            </a:r>
          </a:p>
        </p:txBody>
      </p:sp>
      <p:sp>
        <p:nvSpPr>
          <p:cNvPr id="10248" name="Text Box 8"/>
          <p:cNvSpPr txBox="1">
            <a:spLocks noChangeArrowheads="1"/>
          </p:cNvSpPr>
          <p:nvPr/>
        </p:nvSpPr>
        <p:spPr bwMode="auto">
          <a:xfrm>
            <a:off x="1143000" y="395288"/>
            <a:ext cx="64627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a:t>How long do you think he</a:t>
            </a:r>
            <a:r>
              <a:rPr lang="ja-JP" altLang="en-US" sz="2800"/>
              <a:t>’</a:t>
            </a:r>
            <a:r>
              <a:rPr lang="en-US" altLang="ja-JP" sz="2800"/>
              <a:t>s been away?</a:t>
            </a:r>
            <a:endParaRPr lang="en-US" sz="2800"/>
          </a:p>
        </p:txBody>
      </p:sp>
    </p:spTree>
    <p:extLst>
      <p:ext uri="{BB962C8B-B14F-4D97-AF65-F5344CB8AC3E}">
        <p14:creationId xmlns:p14="http://schemas.microsoft.com/office/powerpoint/2010/main" val="29284243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244"/>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024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0246"/>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1024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0247"/>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02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P spid="10246" grpId="0"/>
      <p:bldP spid="10246" grpId="1"/>
      <p:bldP spid="10247" grpId="0"/>
      <p:bldP spid="10247" grpId="1"/>
      <p:bldP spid="1024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duchowski_fig1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6750" y="-914400"/>
            <a:ext cx="5149850" cy="834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5"/>
          <p:cNvSpPr txBox="1">
            <a:spLocks noChangeArrowheads="1"/>
          </p:cNvSpPr>
          <p:nvPr/>
        </p:nvSpPr>
        <p:spPr bwMode="auto">
          <a:xfrm>
            <a:off x="4953000" y="0"/>
            <a:ext cx="1792288" cy="396875"/>
          </a:xfrm>
          <a:prstGeom prst="rect">
            <a:avLst/>
          </a:prstGeom>
          <a:noFill/>
          <a:ln>
            <a:noFill/>
          </a:ln>
          <a:effectLst/>
          <a:extLst/>
        </p:spPr>
        <p:txBody>
          <a:bodyPr wrap="none">
            <a:spAutoFit/>
          </a:bodyPr>
          <a:lstStyle/>
          <a:p>
            <a:pPr>
              <a:defRPr/>
            </a:pPr>
            <a:r>
              <a:rPr lang="en-US" sz="2000">
                <a:cs typeface="+mn-cs"/>
              </a:rPr>
              <a:t>Yarbus (1967)</a:t>
            </a:r>
          </a:p>
        </p:txBody>
      </p:sp>
      <p:sp>
        <p:nvSpPr>
          <p:cNvPr id="4102" name="Text Box 6"/>
          <p:cNvSpPr txBox="1">
            <a:spLocks noChangeArrowheads="1"/>
          </p:cNvSpPr>
          <p:nvPr/>
        </p:nvSpPr>
        <p:spPr bwMode="auto">
          <a:xfrm>
            <a:off x="7146925" y="722313"/>
            <a:ext cx="1997075" cy="641350"/>
          </a:xfrm>
          <a:prstGeom prst="rect">
            <a:avLst/>
          </a:prstGeom>
          <a:noFill/>
          <a:ln>
            <a:noFill/>
          </a:ln>
          <a:effectLst/>
          <a:extLst/>
        </p:spPr>
        <p:txBody>
          <a:bodyPr>
            <a:spAutoFit/>
          </a:bodyPr>
          <a:lstStyle/>
          <a:p>
            <a:pPr>
              <a:defRPr/>
            </a:pPr>
            <a:r>
              <a:rPr lang="en-US">
                <a:cs typeface="+mn-cs"/>
              </a:rPr>
              <a:t>Examine picture at will.</a:t>
            </a:r>
          </a:p>
        </p:txBody>
      </p:sp>
      <p:sp>
        <p:nvSpPr>
          <p:cNvPr id="4103" name="Text Box 7"/>
          <p:cNvSpPr txBox="1">
            <a:spLocks noChangeArrowheads="1"/>
          </p:cNvSpPr>
          <p:nvPr/>
        </p:nvSpPr>
        <p:spPr bwMode="auto">
          <a:xfrm>
            <a:off x="228600" y="2482850"/>
            <a:ext cx="1997075" cy="641350"/>
          </a:xfrm>
          <a:prstGeom prst="rect">
            <a:avLst/>
          </a:prstGeom>
          <a:noFill/>
          <a:ln>
            <a:noFill/>
          </a:ln>
          <a:effectLst/>
          <a:extLst/>
        </p:spPr>
        <p:txBody>
          <a:bodyPr>
            <a:spAutoFit/>
          </a:bodyPr>
          <a:lstStyle/>
          <a:p>
            <a:pPr>
              <a:defRPr/>
            </a:pPr>
            <a:r>
              <a:rPr lang="en-US">
                <a:cs typeface="+mn-cs"/>
              </a:rPr>
              <a:t>Estimate economic status.</a:t>
            </a:r>
          </a:p>
        </p:txBody>
      </p:sp>
      <p:sp>
        <p:nvSpPr>
          <p:cNvPr id="4104" name="Text Box 8"/>
          <p:cNvSpPr txBox="1">
            <a:spLocks noChangeArrowheads="1"/>
          </p:cNvSpPr>
          <p:nvPr/>
        </p:nvSpPr>
        <p:spPr bwMode="auto">
          <a:xfrm>
            <a:off x="7070725" y="2667000"/>
            <a:ext cx="1997075" cy="366713"/>
          </a:xfrm>
          <a:prstGeom prst="rect">
            <a:avLst/>
          </a:prstGeom>
          <a:noFill/>
          <a:ln>
            <a:noFill/>
          </a:ln>
          <a:effectLst/>
          <a:extLst/>
        </p:spPr>
        <p:txBody>
          <a:bodyPr>
            <a:spAutoFit/>
          </a:bodyPr>
          <a:lstStyle/>
          <a:p>
            <a:pPr>
              <a:defRPr/>
            </a:pPr>
            <a:r>
              <a:rPr lang="en-US">
                <a:cs typeface="+mn-cs"/>
              </a:rPr>
              <a:t>Estimate ages.</a:t>
            </a:r>
          </a:p>
        </p:txBody>
      </p:sp>
      <p:sp>
        <p:nvSpPr>
          <p:cNvPr id="4105" name="Text Box 9"/>
          <p:cNvSpPr txBox="1">
            <a:spLocks noChangeArrowheads="1"/>
          </p:cNvSpPr>
          <p:nvPr/>
        </p:nvSpPr>
        <p:spPr bwMode="auto">
          <a:xfrm>
            <a:off x="228600" y="3886200"/>
            <a:ext cx="1997075" cy="1190625"/>
          </a:xfrm>
          <a:prstGeom prst="rect">
            <a:avLst/>
          </a:prstGeom>
          <a:noFill/>
          <a:ln>
            <a:noFill/>
          </a:ln>
          <a:effectLst/>
          <a:extLst/>
        </p:spPr>
        <p:txBody>
          <a:bodyPr>
            <a:spAutoFit/>
          </a:bodyPr>
          <a:lstStyle/>
          <a:p>
            <a:pPr>
              <a:defRPr/>
            </a:pPr>
            <a:r>
              <a:rPr lang="en-US">
                <a:cs typeface="+mn-cs"/>
              </a:rPr>
              <a:t>Guess what people were doing before arrival of visitor.</a:t>
            </a:r>
          </a:p>
        </p:txBody>
      </p:sp>
      <p:sp>
        <p:nvSpPr>
          <p:cNvPr id="4106" name="Text Box 10"/>
          <p:cNvSpPr txBox="1">
            <a:spLocks noChangeArrowheads="1"/>
          </p:cNvSpPr>
          <p:nvPr/>
        </p:nvSpPr>
        <p:spPr bwMode="auto">
          <a:xfrm>
            <a:off x="7223125" y="3886200"/>
            <a:ext cx="19970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Remember people</a:t>
            </a:r>
            <a:r>
              <a:rPr lang="ja-JP" altLang="en-US" sz="1800"/>
              <a:t>’</a:t>
            </a:r>
            <a:r>
              <a:rPr lang="en-US" altLang="ja-JP" sz="1800"/>
              <a:t>s clothing.</a:t>
            </a:r>
            <a:endParaRPr lang="en-US" sz="1800"/>
          </a:p>
        </p:txBody>
      </p:sp>
      <p:sp>
        <p:nvSpPr>
          <p:cNvPr id="4107" name="Text Box 11"/>
          <p:cNvSpPr txBox="1">
            <a:spLocks noChangeArrowheads="1"/>
          </p:cNvSpPr>
          <p:nvPr/>
        </p:nvSpPr>
        <p:spPr bwMode="auto">
          <a:xfrm>
            <a:off x="228600" y="5638800"/>
            <a:ext cx="1997075" cy="915988"/>
          </a:xfrm>
          <a:prstGeom prst="rect">
            <a:avLst/>
          </a:prstGeom>
          <a:noFill/>
          <a:ln>
            <a:noFill/>
          </a:ln>
          <a:effectLst/>
          <a:extLst/>
        </p:spPr>
        <p:txBody>
          <a:bodyPr>
            <a:spAutoFit/>
          </a:bodyPr>
          <a:lstStyle/>
          <a:p>
            <a:pPr>
              <a:defRPr/>
            </a:pPr>
            <a:r>
              <a:rPr lang="en-US">
                <a:cs typeface="+mn-cs"/>
              </a:rPr>
              <a:t>Remember position of people and objects.</a:t>
            </a:r>
          </a:p>
        </p:txBody>
      </p:sp>
      <p:sp>
        <p:nvSpPr>
          <p:cNvPr id="4108" name="Text Box 12"/>
          <p:cNvSpPr txBox="1">
            <a:spLocks noChangeArrowheads="1"/>
          </p:cNvSpPr>
          <p:nvPr/>
        </p:nvSpPr>
        <p:spPr bwMode="auto">
          <a:xfrm>
            <a:off x="7086600" y="5607050"/>
            <a:ext cx="19970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Estimate time since guest</a:t>
            </a:r>
            <a:r>
              <a:rPr lang="ja-JP" altLang="en-US" sz="1800"/>
              <a:t>’</a:t>
            </a:r>
            <a:r>
              <a:rPr lang="en-US" altLang="ja-JP" sz="1800"/>
              <a:t>s last visit.</a:t>
            </a:r>
            <a:endParaRPr lang="en-US" sz="1800"/>
          </a:p>
        </p:txBody>
      </p:sp>
      <p:sp>
        <p:nvSpPr>
          <p:cNvPr id="4109" name="Rectangle 13"/>
          <p:cNvSpPr>
            <a:spLocks noChangeArrowheads="1"/>
          </p:cNvSpPr>
          <p:nvPr/>
        </p:nvSpPr>
        <p:spPr bwMode="auto">
          <a:xfrm>
            <a:off x="2209800" y="2133600"/>
            <a:ext cx="2362200" cy="1600200"/>
          </a:xfrm>
          <a:prstGeom prst="rect">
            <a:avLst/>
          </a:prstGeom>
          <a:solidFill>
            <a:schemeClr val="bg1"/>
          </a:solidFill>
          <a:ln w="9525">
            <a:solidFill>
              <a:schemeClr val="bg1"/>
            </a:solidFill>
            <a:miter lim="800000"/>
            <a:headEnd/>
            <a:tailEnd/>
          </a:ln>
          <a:effectLst/>
          <a:extLst/>
        </p:spPr>
        <p:txBody>
          <a:bodyPr wrap="none" anchor="ctr"/>
          <a:lstStyle/>
          <a:p>
            <a:pPr>
              <a:defRPr/>
            </a:pPr>
            <a:endParaRPr lang="en-US">
              <a:cs typeface="+mn-cs"/>
            </a:endParaRPr>
          </a:p>
        </p:txBody>
      </p:sp>
      <p:sp>
        <p:nvSpPr>
          <p:cNvPr id="4110" name="Rectangle 14"/>
          <p:cNvSpPr>
            <a:spLocks noChangeArrowheads="1"/>
          </p:cNvSpPr>
          <p:nvPr/>
        </p:nvSpPr>
        <p:spPr bwMode="auto">
          <a:xfrm>
            <a:off x="4800600" y="2286000"/>
            <a:ext cx="2362200" cy="1600200"/>
          </a:xfrm>
          <a:prstGeom prst="rect">
            <a:avLst/>
          </a:prstGeom>
          <a:solidFill>
            <a:schemeClr val="bg1"/>
          </a:solidFill>
          <a:ln w="9525">
            <a:solidFill>
              <a:schemeClr val="bg1"/>
            </a:solidFill>
            <a:miter lim="800000"/>
            <a:headEnd/>
            <a:tailEnd/>
          </a:ln>
          <a:effectLst/>
          <a:extLst/>
        </p:spPr>
        <p:txBody>
          <a:bodyPr wrap="none" anchor="ctr"/>
          <a:lstStyle/>
          <a:p>
            <a:pPr>
              <a:defRPr/>
            </a:pPr>
            <a:endParaRPr lang="en-US">
              <a:cs typeface="+mn-cs"/>
            </a:endParaRPr>
          </a:p>
        </p:txBody>
      </p:sp>
      <p:sp>
        <p:nvSpPr>
          <p:cNvPr id="4111" name="Rectangle 15"/>
          <p:cNvSpPr>
            <a:spLocks noChangeArrowheads="1"/>
          </p:cNvSpPr>
          <p:nvPr/>
        </p:nvSpPr>
        <p:spPr bwMode="auto">
          <a:xfrm>
            <a:off x="2209800" y="3733800"/>
            <a:ext cx="2362200" cy="1600200"/>
          </a:xfrm>
          <a:prstGeom prst="rect">
            <a:avLst/>
          </a:prstGeom>
          <a:solidFill>
            <a:schemeClr val="bg1"/>
          </a:solidFill>
          <a:ln w="9525">
            <a:solidFill>
              <a:schemeClr val="bg1"/>
            </a:solidFill>
            <a:miter lim="800000"/>
            <a:headEnd/>
            <a:tailEnd/>
          </a:ln>
          <a:effectLst/>
          <a:extLst/>
        </p:spPr>
        <p:txBody>
          <a:bodyPr wrap="none" anchor="ctr"/>
          <a:lstStyle/>
          <a:p>
            <a:pPr>
              <a:defRPr/>
            </a:pPr>
            <a:endParaRPr lang="en-US">
              <a:cs typeface="+mn-cs"/>
            </a:endParaRPr>
          </a:p>
        </p:txBody>
      </p:sp>
      <p:sp>
        <p:nvSpPr>
          <p:cNvPr id="4112" name="Rectangle 16"/>
          <p:cNvSpPr>
            <a:spLocks noChangeArrowheads="1"/>
          </p:cNvSpPr>
          <p:nvPr/>
        </p:nvSpPr>
        <p:spPr bwMode="auto">
          <a:xfrm>
            <a:off x="4724400" y="3810000"/>
            <a:ext cx="2362200" cy="1600200"/>
          </a:xfrm>
          <a:prstGeom prst="rect">
            <a:avLst/>
          </a:prstGeom>
          <a:solidFill>
            <a:schemeClr val="bg1"/>
          </a:solidFill>
          <a:ln w="9525">
            <a:solidFill>
              <a:schemeClr val="bg1"/>
            </a:solidFill>
            <a:miter lim="800000"/>
            <a:headEnd/>
            <a:tailEnd/>
          </a:ln>
          <a:effectLst/>
          <a:extLst/>
        </p:spPr>
        <p:txBody>
          <a:bodyPr wrap="none" anchor="ctr"/>
          <a:lstStyle/>
          <a:p>
            <a:pPr>
              <a:defRPr/>
            </a:pPr>
            <a:endParaRPr lang="en-US">
              <a:cs typeface="+mn-cs"/>
            </a:endParaRPr>
          </a:p>
        </p:txBody>
      </p:sp>
      <p:sp>
        <p:nvSpPr>
          <p:cNvPr id="4113" name="Rectangle 17"/>
          <p:cNvSpPr>
            <a:spLocks noChangeArrowheads="1"/>
          </p:cNvSpPr>
          <p:nvPr/>
        </p:nvSpPr>
        <p:spPr bwMode="auto">
          <a:xfrm>
            <a:off x="2133600" y="5334000"/>
            <a:ext cx="2362200" cy="1600200"/>
          </a:xfrm>
          <a:prstGeom prst="rect">
            <a:avLst/>
          </a:prstGeom>
          <a:solidFill>
            <a:schemeClr val="bg1"/>
          </a:solidFill>
          <a:ln w="9525">
            <a:solidFill>
              <a:schemeClr val="bg1"/>
            </a:solidFill>
            <a:miter lim="800000"/>
            <a:headEnd/>
            <a:tailEnd/>
          </a:ln>
          <a:effectLst/>
          <a:extLst/>
        </p:spPr>
        <p:txBody>
          <a:bodyPr wrap="none" anchor="ctr"/>
          <a:lstStyle/>
          <a:p>
            <a:pPr>
              <a:defRPr/>
            </a:pPr>
            <a:endParaRPr lang="en-US">
              <a:cs typeface="+mn-cs"/>
            </a:endParaRPr>
          </a:p>
        </p:txBody>
      </p:sp>
      <p:sp>
        <p:nvSpPr>
          <p:cNvPr id="4114" name="Rectangle 18"/>
          <p:cNvSpPr>
            <a:spLocks noChangeArrowheads="1"/>
          </p:cNvSpPr>
          <p:nvPr/>
        </p:nvSpPr>
        <p:spPr bwMode="auto">
          <a:xfrm>
            <a:off x="4724400" y="5257800"/>
            <a:ext cx="2362200" cy="1600200"/>
          </a:xfrm>
          <a:prstGeom prst="rect">
            <a:avLst/>
          </a:prstGeom>
          <a:solidFill>
            <a:schemeClr val="bg1"/>
          </a:solidFill>
          <a:ln w="9525">
            <a:solidFill>
              <a:schemeClr val="bg1"/>
            </a:solidFill>
            <a:miter lim="800000"/>
            <a:headEnd/>
            <a:tailEnd/>
          </a:ln>
          <a:effectLst/>
          <a:extLst/>
        </p:spPr>
        <p:txBody>
          <a:bodyPr wrap="none" anchor="ctr"/>
          <a:lstStyle/>
          <a:p>
            <a:pPr>
              <a:defRPr/>
            </a:pPr>
            <a:endParaRPr lang="en-US">
              <a:cs typeface="+mn-cs"/>
            </a:endParaRPr>
          </a:p>
        </p:txBody>
      </p:sp>
    </p:spTree>
    <p:extLst>
      <p:ext uri="{BB962C8B-B14F-4D97-AF65-F5344CB8AC3E}">
        <p14:creationId xmlns:p14="http://schemas.microsoft.com/office/powerpoint/2010/main" val="23867430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03"/>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4109"/>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104"/>
                                        </p:tgtEl>
                                        <p:attrNameLst>
                                          <p:attrName>style.visibility</p:attrName>
                                        </p:attrNameLst>
                                      </p:cBhvr>
                                      <p:to>
                                        <p:strVal val="visible"/>
                                      </p:to>
                                    </p:set>
                                  </p:childTnLst>
                                </p:cTn>
                              </p:par>
                              <p:par>
                                <p:cTn id="13" presetID="1" presetClass="exit" presetSubtype="0" fill="hold" grpId="0" nodeType="withEffect">
                                  <p:stCondLst>
                                    <p:cond delay="0"/>
                                  </p:stCondLst>
                                  <p:childTnLst>
                                    <p:set>
                                      <p:cBhvr>
                                        <p:cTn id="14" dur="1" fill="hold">
                                          <p:stCondLst>
                                            <p:cond delay="0"/>
                                          </p:stCondLst>
                                        </p:cTn>
                                        <p:tgtEl>
                                          <p:spTgt spid="4110"/>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05"/>
                                        </p:tgtEl>
                                        <p:attrNameLst>
                                          <p:attrName>style.visibility</p:attrName>
                                        </p:attrNameLst>
                                      </p:cBhvr>
                                      <p:to>
                                        <p:strVal val="visible"/>
                                      </p:to>
                                    </p:set>
                                  </p:childTnLst>
                                </p:cTn>
                              </p:par>
                              <p:par>
                                <p:cTn id="19" presetID="1" presetClass="exit" presetSubtype="0" fill="hold" grpId="0" nodeType="withEffect">
                                  <p:stCondLst>
                                    <p:cond delay="0"/>
                                  </p:stCondLst>
                                  <p:childTnLst>
                                    <p:set>
                                      <p:cBhvr>
                                        <p:cTn id="20" dur="1" fill="hold">
                                          <p:stCondLst>
                                            <p:cond delay="0"/>
                                          </p:stCondLst>
                                        </p:cTn>
                                        <p:tgtEl>
                                          <p:spTgt spid="4111"/>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106"/>
                                        </p:tgtEl>
                                        <p:attrNameLst>
                                          <p:attrName>style.visibility</p:attrName>
                                        </p:attrNameLst>
                                      </p:cBhvr>
                                      <p:to>
                                        <p:strVal val="visible"/>
                                      </p:to>
                                    </p:set>
                                  </p:childTnLst>
                                </p:cTn>
                              </p:par>
                              <p:par>
                                <p:cTn id="25" presetID="1" presetClass="exit" presetSubtype="0" fill="hold" grpId="0" nodeType="withEffect">
                                  <p:stCondLst>
                                    <p:cond delay="0"/>
                                  </p:stCondLst>
                                  <p:childTnLst>
                                    <p:set>
                                      <p:cBhvr>
                                        <p:cTn id="26" dur="1" fill="hold">
                                          <p:stCondLst>
                                            <p:cond delay="0"/>
                                          </p:stCondLst>
                                        </p:cTn>
                                        <p:tgtEl>
                                          <p:spTgt spid="4112"/>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107"/>
                                        </p:tgtEl>
                                        <p:attrNameLst>
                                          <p:attrName>style.visibility</p:attrName>
                                        </p:attrNameLst>
                                      </p:cBhvr>
                                      <p:to>
                                        <p:strVal val="visible"/>
                                      </p:to>
                                    </p:set>
                                  </p:childTnLst>
                                </p:cTn>
                              </p:par>
                              <p:par>
                                <p:cTn id="31" presetID="1" presetClass="exit" presetSubtype="0" fill="hold" grpId="0" nodeType="withEffect">
                                  <p:stCondLst>
                                    <p:cond delay="0"/>
                                  </p:stCondLst>
                                  <p:childTnLst>
                                    <p:set>
                                      <p:cBhvr>
                                        <p:cTn id="32" dur="1" fill="hold">
                                          <p:stCondLst>
                                            <p:cond delay="0"/>
                                          </p:stCondLst>
                                        </p:cTn>
                                        <p:tgtEl>
                                          <p:spTgt spid="4113"/>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108"/>
                                        </p:tgtEl>
                                        <p:attrNameLst>
                                          <p:attrName>style.visibility</p:attrName>
                                        </p:attrNameLst>
                                      </p:cBhvr>
                                      <p:to>
                                        <p:strVal val="visible"/>
                                      </p:to>
                                    </p:set>
                                  </p:childTnLst>
                                </p:cTn>
                              </p:par>
                              <p:par>
                                <p:cTn id="37" presetID="1" presetClass="exit" presetSubtype="0" fill="hold" grpId="0" nodeType="withEffect">
                                  <p:stCondLst>
                                    <p:cond delay="0"/>
                                  </p:stCondLst>
                                  <p:childTnLst>
                                    <p:set>
                                      <p:cBhvr>
                                        <p:cTn id="38" dur="1" fill="hold">
                                          <p:stCondLst>
                                            <p:cond delay="0"/>
                                          </p:stCondLst>
                                        </p:cTn>
                                        <p:tgtEl>
                                          <p:spTgt spid="41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p:bldP spid="4104" grpId="0"/>
      <p:bldP spid="4105" grpId="0"/>
      <p:bldP spid="4106" grpId="0"/>
      <p:bldP spid="4107" grpId="0"/>
      <p:bldP spid="4108" grpId="0"/>
      <p:bldP spid="4109" grpId="0" animBg="1"/>
      <p:bldP spid="4110" grpId="0" animBg="1"/>
      <p:bldP spid="4111" grpId="0" animBg="1"/>
      <p:bldP spid="4112" grpId="0" animBg="1"/>
      <p:bldP spid="4113" grpId="0" animBg="1"/>
      <p:bldP spid="41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pPr eaLnBrk="1" hangingPunct="1">
              <a:defRPr/>
            </a:pPr>
            <a:r>
              <a:rPr lang="en-US" sz="4000" smtClean="0">
                <a:cs typeface="+mj-cs"/>
              </a:rPr>
              <a:t>Important implication for what draws our attention:</a:t>
            </a:r>
          </a:p>
        </p:txBody>
      </p:sp>
      <p:sp>
        <p:nvSpPr>
          <p:cNvPr id="17411" name="Rectangle 3"/>
          <p:cNvSpPr>
            <a:spLocks noGrp="1" noChangeArrowheads="1"/>
          </p:cNvSpPr>
          <p:nvPr>
            <p:ph type="body" idx="1"/>
          </p:nvPr>
        </p:nvSpPr>
        <p:spPr/>
        <p:txBody>
          <a:bodyPr/>
          <a:lstStyle/>
          <a:p>
            <a:pPr eaLnBrk="1" hangingPunct="1"/>
            <a:r>
              <a:rPr lang="en-US">
                <a:latin typeface="Arial" charset="0"/>
                <a:ea typeface="ＭＳ Ｐゴシック" charset="0"/>
                <a:cs typeface="ＭＳ Ｐゴシック" charset="0"/>
              </a:rPr>
              <a:t>Exogenous (stimulus) factors.</a:t>
            </a:r>
          </a:p>
          <a:p>
            <a:pPr lvl="1" eaLnBrk="1" hangingPunct="1"/>
            <a:r>
              <a:rPr lang="en-US">
                <a:latin typeface="Arial" charset="0"/>
                <a:ea typeface="ＭＳ Ｐゴシック" charset="0"/>
              </a:rPr>
              <a:t>Parallel saliency maps?</a:t>
            </a:r>
          </a:p>
          <a:p>
            <a:pPr eaLnBrk="1" hangingPunct="1"/>
            <a:r>
              <a:rPr lang="en-US">
                <a:latin typeface="Arial" charset="0"/>
                <a:ea typeface="ＭＳ Ｐゴシック" charset="0"/>
                <a:cs typeface="ＭＳ Ｐゴシック" charset="0"/>
              </a:rPr>
              <a:t>Endogenous (goal/memory) factors.</a:t>
            </a:r>
          </a:p>
          <a:p>
            <a:pPr lvl="1" eaLnBrk="1" hangingPunct="1"/>
            <a:r>
              <a:rPr lang="en-US">
                <a:latin typeface="Arial" charset="0"/>
                <a:ea typeface="ＭＳ Ｐゴシック" charset="0"/>
              </a:rPr>
              <a:t>Parallel relevancy maps?</a:t>
            </a:r>
          </a:p>
          <a:p>
            <a:pPr lvl="1" eaLnBrk="1" hangingPunct="1"/>
            <a:endParaRPr lang="en-US">
              <a:latin typeface="Arial" charset="0"/>
              <a:ea typeface="ＭＳ Ｐゴシック" charset="0"/>
            </a:endParaRPr>
          </a:p>
        </p:txBody>
      </p:sp>
    </p:spTree>
    <p:extLst>
      <p:ext uri="{BB962C8B-B14F-4D97-AF65-F5344CB8AC3E}">
        <p14:creationId xmlns:p14="http://schemas.microsoft.com/office/powerpoint/2010/main" val="3162912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41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en-US" sz="4000" smtClean="0">
                <a:cs typeface="+mj-cs"/>
              </a:rPr>
              <a:t>William James basically had it right.</a:t>
            </a:r>
          </a:p>
        </p:txBody>
      </p:sp>
      <p:sp>
        <p:nvSpPr>
          <p:cNvPr id="13315" name="Rectangle 3"/>
          <p:cNvSpPr>
            <a:spLocks noGrp="1" noChangeArrowheads="1"/>
          </p:cNvSpPr>
          <p:nvPr>
            <p:ph type="body" idx="1"/>
          </p:nvPr>
        </p:nvSpPr>
        <p:spPr/>
        <p:txBody>
          <a:bodyPr/>
          <a:lstStyle/>
          <a:p>
            <a:pPr eaLnBrk="1" hangingPunct="1">
              <a:lnSpc>
                <a:spcPct val="90000"/>
              </a:lnSpc>
              <a:defRPr/>
            </a:pPr>
            <a:r>
              <a:rPr lang="en-US" i="1" smtClean="0">
                <a:cs typeface="+mn-cs"/>
              </a:rPr>
              <a:t>Everyone knows what attention is. It is the taking possession by the mind, in clear and vivid form, of one out of what seem several simultaneously possible objects or trains of thought. Focalization, concentration, of consciousness are of its essence. It implies withdrawal from some things in order to deal effectively with others. </a:t>
            </a:r>
          </a:p>
          <a:p>
            <a:pPr lvl="1" eaLnBrk="1" hangingPunct="1">
              <a:lnSpc>
                <a:spcPct val="90000"/>
              </a:lnSpc>
              <a:defRPr/>
            </a:pPr>
            <a:r>
              <a:rPr lang="en-US" i="1" smtClean="0"/>
              <a:t>William James, Principles of Psychology,1890</a:t>
            </a:r>
          </a:p>
        </p:txBody>
      </p:sp>
    </p:spTree>
    <p:extLst>
      <p:ext uri="{BB962C8B-B14F-4D97-AF65-F5344CB8AC3E}">
        <p14:creationId xmlns:p14="http://schemas.microsoft.com/office/powerpoint/2010/main" val="312813672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pPr eaLnBrk="1" hangingPunct="1"/>
            <a:r>
              <a:rPr lang="en-US" sz="4000">
                <a:latin typeface="Arial" charset="0"/>
                <a:ea typeface="ＭＳ Ｐゴシック" charset="0"/>
                <a:cs typeface="ＭＳ Ｐゴシック" charset="0"/>
              </a:rPr>
              <a:t>Under this view, a person is </a:t>
            </a:r>
            <a:r>
              <a:rPr lang="en-US" sz="4000" u="sng">
                <a:latin typeface="Arial" charset="0"/>
                <a:ea typeface="ＭＳ Ｐゴシック" charset="0"/>
                <a:cs typeface="ＭＳ Ｐゴシック" charset="0"/>
              </a:rPr>
              <a:t>never</a:t>
            </a:r>
            <a:r>
              <a:rPr lang="en-US" sz="4000">
                <a:latin typeface="Arial" charset="0"/>
                <a:ea typeface="ＭＳ Ｐゴシック" charset="0"/>
                <a:cs typeface="ＭＳ Ｐゴシック" charset="0"/>
              </a:rPr>
              <a:t> a passive viewer…</a:t>
            </a:r>
          </a:p>
        </p:txBody>
      </p:sp>
      <p:sp>
        <p:nvSpPr>
          <p:cNvPr id="46083" name="Rectangle 3"/>
          <p:cNvSpPr>
            <a:spLocks noGrp="1" noChangeArrowheads="1"/>
          </p:cNvSpPr>
          <p:nvPr>
            <p:ph type="body" idx="1"/>
          </p:nvPr>
        </p:nvSpPr>
        <p:spPr/>
        <p:txBody>
          <a:bodyPr/>
          <a:lstStyle/>
          <a:p>
            <a:pPr eaLnBrk="1" hangingPunct="1"/>
            <a:r>
              <a:rPr lang="en-US">
                <a:latin typeface="Arial" charset="0"/>
                <a:ea typeface="ＭＳ Ｐゴシック" charset="0"/>
                <a:cs typeface="ＭＳ Ｐゴシック" charset="0"/>
              </a:rPr>
              <a:t>So let</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s ask the question again:</a:t>
            </a:r>
          </a:p>
          <a:p>
            <a:pPr eaLnBrk="1" hangingPunct="1"/>
            <a:r>
              <a:rPr lang="en-US">
                <a:latin typeface="Arial" charset="0"/>
                <a:ea typeface="ＭＳ Ｐゴシック" charset="0"/>
                <a:cs typeface="ＭＳ Ｐゴシック" charset="0"/>
              </a:rPr>
              <a:t>Why study eye movements?</a:t>
            </a:r>
          </a:p>
          <a:p>
            <a:pPr lvl="1" eaLnBrk="1" hangingPunct="1"/>
            <a:r>
              <a:rPr lang="en-US">
                <a:latin typeface="Arial" charset="0"/>
                <a:ea typeface="ＭＳ Ｐゴシック" charset="0"/>
              </a:rPr>
              <a:t>To understand: </a:t>
            </a:r>
          </a:p>
          <a:p>
            <a:pPr lvl="2" eaLnBrk="1" hangingPunct="1"/>
            <a:r>
              <a:rPr lang="en-US">
                <a:latin typeface="Arial" charset="0"/>
                <a:ea typeface="ＭＳ Ｐゴシック" charset="0"/>
              </a:rPr>
              <a:t>How people interact with the world.</a:t>
            </a:r>
          </a:p>
          <a:p>
            <a:pPr lvl="2" eaLnBrk="1" hangingPunct="1"/>
            <a:r>
              <a:rPr lang="en-US">
                <a:latin typeface="Arial" charset="0"/>
                <a:ea typeface="ＭＳ Ｐゴシック" charset="0"/>
              </a:rPr>
              <a:t>How people </a:t>
            </a:r>
            <a:r>
              <a:rPr lang="en-US" i="1">
                <a:latin typeface="Arial" charset="0"/>
                <a:ea typeface="ＭＳ Ｐゴシック" charset="0"/>
              </a:rPr>
              <a:t>manipulate, interrogate, </a:t>
            </a:r>
            <a:r>
              <a:rPr lang="en-US">
                <a:latin typeface="Arial" charset="0"/>
                <a:ea typeface="ＭＳ Ｐゴシック" charset="0"/>
              </a:rPr>
              <a:t>visual world to meet their </a:t>
            </a:r>
            <a:r>
              <a:rPr lang="en-US" u="sng">
                <a:latin typeface="Arial" charset="0"/>
                <a:ea typeface="ＭＳ Ｐゴシック" charset="0"/>
              </a:rPr>
              <a:t>goals</a:t>
            </a:r>
            <a:r>
              <a:rPr lang="en-US">
                <a:latin typeface="Arial" charset="0"/>
                <a:ea typeface="ＭＳ Ｐゴシック" charset="0"/>
              </a:rPr>
              <a:t>.</a:t>
            </a:r>
          </a:p>
          <a:p>
            <a:pPr lvl="1" eaLnBrk="1" hangingPunct="1">
              <a:buFontTx/>
              <a:buNone/>
            </a:pPr>
            <a:endParaRPr lang="en-US">
              <a:latin typeface="Arial" charset="0"/>
              <a:ea typeface="ＭＳ Ｐゴシック" charset="0"/>
            </a:endParaRPr>
          </a:p>
        </p:txBody>
      </p:sp>
    </p:spTree>
    <p:extLst>
      <p:ext uri="{BB962C8B-B14F-4D97-AF65-F5344CB8AC3E}">
        <p14:creationId xmlns:p14="http://schemas.microsoft.com/office/powerpoint/2010/main" val="31415699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0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08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08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60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z="2800">
                <a:latin typeface="Arial" charset="0"/>
                <a:ea typeface="ＭＳ Ｐゴシック" charset="0"/>
                <a:cs typeface="ＭＳ Ｐゴシック" charset="0"/>
              </a:rPr>
              <a:t>But…isn</a:t>
            </a:r>
            <a:r>
              <a:rPr lang="ja-JP" altLang="en-US" sz="2800">
                <a:latin typeface="Arial" charset="0"/>
                <a:ea typeface="ＭＳ Ｐゴシック" charset="0"/>
                <a:cs typeface="ＭＳ Ｐゴシック" charset="0"/>
              </a:rPr>
              <a:t>’</a:t>
            </a:r>
            <a:r>
              <a:rPr lang="en-US" altLang="ja-JP" sz="2800">
                <a:latin typeface="Arial" charset="0"/>
                <a:ea typeface="ＭＳ Ｐゴシック" charset="0"/>
                <a:cs typeface="ＭＳ Ｐゴシック" charset="0"/>
              </a:rPr>
              <a:t>t </a:t>
            </a:r>
            <a:r>
              <a:rPr lang="en-US" altLang="ja-JP" sz="2800" u="sng">
                <a:latin typeface="Arial" charset="0"/>
                <a:ea typeface="ＭＳ Ｐゴシック" charset="0"/>
                <a:cs typeface="ＭＳ Ｐゴシック" charset="0"/>
              </a:rPr>
              <a:t>the primary goal</a:t>
            </a:r>
            <a:r>
              <a:rPr lang="en-US" altLang="ja-JP" sz="2800">
                <a:latin typeface="Arial" charset="0"/>
                <a:ea typeface="ＭＳ Ｐゴシック" charset="0"/>
                <a:cs typeface="ＭＳ Ｐゴシック" charset="0"/>
              </a:rPr>
              <a:t> of a perceiver to get a detailed representation of the scene as a whole?</a:t>
            </a:r>
            <a:endParaRPr lang="en-US" sz="2800">
              <a:latin typeface="Arial" charset="0"/>
              <a:ea typeface="ＭＳ Ｐゴシック" charset="0"/>
              <a:cs typeface="ＭＳ Ｐゴシック" charset="0"/>
            </a:endParaRPr>
          </a:p>
        </p:txBody>
      </p:sp>
      <p:sp>
        <p:nvSpPr>
          <p:cNvPr id="18435" name="Rectangle 3"/>
          <p:cNvSpPr>
            <a:spLocks noGrp="1" noChangeArrowheads="1"/>
          </p:cNvSpPr>
          <p:nvPr>
            <p:ph type="body" idx="1"/>
          </p:nvPr>
        </p:nvSpPr>
        <p:spPr/>
        <p:txBody>
          <a:bodyPr/>
          <a:lstStyle/>
          <a:p>
            <a:pPr eaLnBrk="1" hangingPunct="1">
              <a:defRPr/>
            </a:pPr>
            <a:r>
              <a:rPr lang="en-US" smtClean="0">
                <a:cs typeface="+mn-cs"/>
              </a:rPr>
              <a:t>Classic passive-viewer answer: </a:t>
            </a:r>
            <a:r>
              <a:rPr lang="en-US" i="1" smtClean="0">
                <a:solidFill>
                  <a:srgbClr val="FF0000"/>
                </a:solidFill>
                <a:cs typeface="+mn-cs"/>
              </a:rPr>
              <a:t>Yes.</a:t>
            </a:r>
            <a:endParaRPr lang="en-US" smtClean="0">
              <a:solidFill>
                <a:srgbClr val="FF0000"/>
              </a:solidFill>
              <a:cs typeface="+mn-cs"/>
            </a:endParaRPr>
          </a:p>
          <a:p>
            <a:pPr lvl="1" eaLnBrk="1" hangingPunct="1">
              <a:defRPr/>
            </a:pPr>
            <a:r>
              <a:rPr lang="en-US" i="1" smtClean="0">
                <a:solidFill>
                  <a:srgbClr val="FF0000"/>
                </a:solidFill>
              </a:rPr>
              <a:t>Attention allows us to sample the world to build up a detailed internal visual representation of our surroundings.</a:t>
            </a:r>
          </a:p>
          <a:p>
            <a:pPr lvl="2" eaLnBrk="1" hangingPunct="1">
              <a:defRPr/>
            </a:pPr>
            <a:r>
              <a:rPr lang="en-US" i="1" smtClean="0">
                <a:solidFill>
                  <a:srgbClr val="FF0000"/>
                </a:solidFill>
              </a:rPr>
              <a:t>Serial sampling of world leads to incremental construction of a detailed image.</a:t>
            </a:r>
          </a:p>
        </p:txBody>
      </p:sp>
    </p:spTree>
    <p:extLst>
      <p:ext uri="{BB962C8B-B14F-4D97-AF65-F5344CB8AC3E}">
        <p14:creationId xmlns:p14="http://schemas.microsoft.com/office/powerpoint/2010/main" val="19091557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43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18435">
                                            <p:txEl>
                                              <p:pRg st="0" end="0"/>
                                            </p:txEl>
                                          </p:spTgt>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18435">
                                            <p:txEl>
                                              <p:pRg st="1" end="1"/>
                                            </p:txEl>
                                          </p:spTgt>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P spid="18435" grpI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6" descr="repin_basic_layere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76200"/>
            <a:ext cx="95250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4191000"/>
            <a:ext cx="2247900" cy="23352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26628" name="Group 10"/>
          <p:cNvGrpSpPr>
            <a:grpSpLocks/>
          </p:cNvGrpSpPr>
          <p:nvPr/>
        </p:nvGrpSpPr>
        <p:grpSpPr bwMode="auto">
          <a:xfrm>
            <a:off x="4191000" y="12700"/>
            <a:ext cx="2438400" cy="2438400"/>
            <a:chOff x="2640" y="8"/>
            <a:chExt cx="1536" cy="1536"/>
          </a:xfrm>
        </p:grpSpPr>
        <p:sp>
          <p:nvSpPr>
            <p:cNvPr id="19464" name="Line 8"/>
            <p:cNvSpPr>
              <a:spLocks noChangeShapeType="1"/>
            </p:cNvSpPr>
            <p:nvPr/>
          </p:nvSpPr>
          <p:spPr bwMode="auto">
            <a:xfrm rot="-5400000">
              <a:off x="2640" y="776"/>
              <a:ext cx="1536" cy="0"/>
            </a:xfrm>
            <a:prstGeom prst="line">
              <a:avLst/>
            </a:prstGeom>
            <a:noFill/>
            <a:ln w="9525">
              <a:solidFill>
                <a:schemeClr val="bg1"/>
              </a:solidFill>
              <a:round/>
              <a:headEnd/>
              <a:tailEnd/>
            </a:ln>
            <a:effectLst/>
            <a:extLst/>
          </p:spPr>
          <p:txBody>
            <a:bodyPr/>
            <a:lstStyle/>
            <a:p>
              <a:pPr>
                <a:defRPr/>
              </a:pPr>
              <a:endParaRPr lang="en-US">
                <a:cs typeface="+mn-cs"/>
              </a:endParaRPr>
            </a:p>
          </p:txBody>
        </p:sp>
        <p:sp>
          <p:nvSpPr>
            <p:cNvPr id="19465" name="Line 9"/>
            <p:cNvSpPr>
              <a:spLocks noChangeShapeType="1"/>
            </p:cNvSpPr>
            <p:nvPr/>
          </p:nvSpPr>
          <p:spPr bwMode="auto">
            <a:xfrm rot="-10800000">
              <a:off x="2640" y="808"/>
              <a:ext cx="1536" cy="0"/>
            </a:xfrm>
            <a:prstGeom prst="line">
              <a:avLst/>
            </a:prstGeom>
            <a:noFill/>
            <a:ln w="9525">
              <a:solidFill>
                <a:schemeClr val="bg1"/>
              </a:solidFill>
              <a:round/>
              <a:headEnd/>
              <a:tailEnd/>
            </a:ln>
            <a:effectLst/>
            <a:extLst/>
          </p:spPr>
          <p:txBody>
            <a:bodyPr/>
            <a:lstStyle/>
            <a:p>
              <a:pPr>
                <a:defRPr/>
              </a:pPr>
              <a:endParaRPr lang="en-US">
                <a:cs typeface="+mn-cs"/>
              </a:endParaRPr>
            </a:p>
          </p:txBody>
        </p:sp>
      </p:grpSp>
      <p:sp>
        <p:nvSpPr>
          <p:cNvPr id="19468" name="Text Box 12"/>
          <p:cNvSpPr txBox="1">
            <a:spLocks noChangeArrowheads="1"/>
          </p:cNvSpPr>
          <p:nvPr/>
        </p:nvSpPr>
        <p:spPr bwMode="auto">
          <a:xfrm>
            <a:off x="136525" y="6284913"/>
            <a:ext cx="3879850" cy="366712"/>
          </a:xfrm>
          <a:prstGeom prst="rect">
            <a:avLst/>
          </a:prstGeom>
          <a:noFill/>
          <a:ln>
            <a:noFill/>
          </a:ln>
          <a:effectLst/>
          <a:extLst/>
        </p:spPr>
        <p:txBody>
          <a:bodyPr wrap="none">
            <a:spAutoFit/>
          </a:bodyPr>
          <a:lstStyle/>
          <a:p>
            <a:pPr>
              <a:defRPr/>
            </a:pPr>
            <a:r>
              <a:rPr lang="en-US">
                <a:solidFill>
                  <a:schemeClr val="bg1"/>
                </a:solidFill>
                <a:cs typeface="+mn-cs"/>
              </a:rPr>
              <a:t>Sequential Sampling of Visual World</a:t>
            </a:r>
          </a:p>
        </p:txBody>
      </p:sp>
    </p:spTree>
    <p:extLst>
      <p:ext uri="{BB962C8B-B14F-4D97-AF65-F5344CB8AC3E}">
        <p14:creationId xmlns:p14="http://schemas.microsoft.com/office/powerpoint/2010/main" val="327550129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descr="repin_basic_layered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76200"/>
            <a:ext cx="95250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651" name="Group 6"/>
          <p:cNvGrpSpPr>
            <a:grpSpLocks/>
          </p:cNvGrpSpPr>
          <p:nvPr/>
        </p:nvGrpSpPr>
        <p:grpSpPr bwMode="auto">
          <a:xfrm>
            <a:off x="3733800" y="914400"/>
            <a:ext cx="2438400" cy="2438400"/>
            <a:chOff x="2640" y="8"/>
            <a:chExt cx="1536" cy="1536"/>
          </a:xfrm>
        </p:grpSpPr>
        <p:sp>
          <p:nvSpPr>
            <p:cNvPr id="20487" name="Line 7"/>
            <p:cNvSpPr>
              <a:spLocks noChangeShapeType="1"/>
            </p:cNvSpPr>
            <p:nvPr/>
          </p:nvSpPr>
          <p:spPr bwMode="auto">
            <a:xfrm rot="-5400000">
              <a:off x="2640" y="776"/>
              <a:ext cx="1536" cy="0"/>
            </a:xfrm>
            <a:prstGeom prst="line">
              <a:avLst/>
            </a:prstGeom>
            <a:noFill/>
            <a:ln w="9525">
              <a:solidFill>
                <a:schemeClr val="bg1"/>
              </a:solidFill>
              <a:round/>
              <a:headEnd/>
              <a:tailEnd/>
            </a:ln>
            <a:effectLst/>
            <a:extLst/>
          </p:spPr>
          <p:txBody>
            <a:bodyPr/>
            <a:lstStyle/>
            <a:p>
              <a:pPr>
                <a:defRPr/>
              </a:pPr>
              <a:endParaRPr lang="en-US">
                <a:cs typeface="+mn-cs"/>
              </a:endParaRPr>
            </a:p>
          </p:txBody>
        </p:sp>
        <p:sp>
          <p:nvSpPr>
            <p:cNvPr id="20488" name="Line 8"/>
            <p:cNvSpPr>
              <a:spLocks noChangeShapeType="1"/>
            </p:cNvSpPr>
            <p:nvPr/>
          </p:nvSpPr>
          <p:spPr bwMode="auto">
            <a:xfrm rot="-10800000">
              <a:off x="2640" y="808"/>
              <a:ext cx="1536" cy="0"/>
            </a:xfrm>
            <a:prstGeom prst="line">
              <a:avLst/>
            </a:prstGeom>
            <a:noFill/>
            <a:ln w="9525">
              <a:solidFill>
                <a:schemeClr val="bg1"/>
              </a:solidFill>
              <a:round/>
              <a:headEnd/>
              <a:tailEnd/>
            </a:ln>
            <a:effectLst/>
            <a:extLst/>
          </p:spPr>
          <p:txBody>
            <a:bodyPr/>
            <a:lstStyle/>
            <a:p>
              <a:pPr>
                <a:defRPr/>
              </a:pPr>
              <a:endParaRPr lang="en-US">
                <a:cs typeface="+mn-cs"/>
              </a:endParaRPr>
            </a:p>
          </p:txBody>
        </p:sp>
      </p:grpSp>
      <p:sp>
        <p:nvSpPr>
          <p:cNvPr id="20489" name="Text Box 9"/>
          <p:cNvSpPr txBox="1">
            <a:spLocks noChangeArrowheads="1"/>
          </p:cNvSpPr>
          <p:nvPr/>
        </p:nvSpPr>
        <p:spPr bwMode="auto">
          <a:xfrm>
            <a:off x="136525" y="6284913"/>
            <a:ext cx="3879850" cy="366712"/>
          </a:xfrm>
          <a:prstGeom prst="rect">
            <a:avLst/>
          </a:prstGeom>
          <a:noFill/>
          <a:ln>
            <a:noFill/>
          </a:ln>
          <a:effectLst/>
          <a:extLst/>
        </p:spPr>
        <p:txBody>
          <a:bodyPr wrap="none">
            <a:spAutoFit/>
          </a:bodyPr>
          <a:lstStyle/>
          <a:p>
            <a:pPr>
              <a:defRPr/>
            </a:pPr>
            <a:r>
              <a:rPr lang="en-US">
                <a:solidFill>
                  <a:schemeClr val="bg1"/>
                </a:solidFill>
                <a:cs typeface="+mn-cs"/>
              </a:rPr>
              <a:t>Sequential Sampling of Visual World</a:t>
            </a:r>
          </a:p>
        </p:txBody>
      </p:sp>
    </p:spTree>
    <p:extLst>
      <p:ext uri="{BB962C8B-B14F-4D97-AF65-F5344CB8AC3E}">
        <p14:creationId xmlns:p14="http://schemas.microsoft.com/office/powerpoint/2010/main" val="118162321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repin_basic_layered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76200"/>
            <a:ext cx="95250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675" name="Group 5"/>
          <p:cNvGrpSpPr>
            <a:grpSpLocks/>
          </p:cNvGrpSpPr>
          <p:nvPr/>
        </p:nvGrpSpPr>
        <p:grpSpPr bwMode="auto">
          <a:xfrm>
            <a:off x="1828800" y="12700"/>
            <a:ext cx="2438400" cy="2438400"/>
            <a:chOff x="2640" y="8"/>
            <a:chExt cx="1536" cy="1536"/>
          </a:xfrm>
        </p:grpSpPr>
        <p:sp>
          <p:nvSpPr>
            <p:cNvPr id="21510" name="Line 6"/>
            <p:cNvSpPr>
              <a:spLocks noChangeShapeType="1"/>
            </p:cNvSpPr>
            <p:nvPr/>
          </p:nvSpPr>
          <p:spPr bwMode="auto">
            <a:xfrm rot="-5400000">
              <a:off x="2640" y="776"/>
              <a:ext cx="1536" cy="0"/>
            </a:xfrm>
            <a:prstGeom prst="line">
              <a:avLst/>
            </a:prstGeom>
            <a:noFill/>
            <a:ln w="9525">
              <a:solidFill>
                <a:schemeClr val="bg1"/>
              </a:solidFill>
              <a:round/>
              <a:headEnd/>
              <a:tailEnd/>
            </a:ln>
            <a:effectLst/>
            <a:extLst/>
          </p:spPr>
          <p:txBody>
            <a:bodyPr/>
            <a:lstStyle/>
            <a:p>
              <a:pPr>
                <a:defRPr/>
              </a:pPr>
              <a:endParaRPr lang="en-US">
                <a:cs typeface="+mn-cs"/>
              </a:endParaRPr>
            </a:p>
          </p:txBody>
        </p:sp>
        <p:sp>
          <p:nvSpPr>
            <p:cNvPr id="21511" name="Line 7"/>
            <p:cNvSpPr>
              <a:spLocks noChangeShapeType="1"/>
            </p:cNvSpPr>
            <p:nvPr/>
          </p:nvSpPr>
          <p:spPr bwMode="auto">
            <a:xfrm rot="-10800000">
              <a:off x="2640" y="808"/>
              <a:ext cx="1536" cy="0"/>
            </a:xfrm>
            <a:prstGeom prst="line">
              <a:avLst/>
            </a:prstGeom>
            <a:noFill/>
            <a:ln w="9525">
              <a:solidFill>
                <a:schemeClr val="bg1"/>
              </a:solidFill>
              <a:round/>
              <a:headEnd/>
              <a:tailEnd/>
            </a:ln>
            <a:effectLst/>
            <a:extLst/>
          </p:spPr>
          <p:txBody>
            <a:bodyPr/>
            <a:lstStyle/>
            <a:p>
              <a:pPr>
                <a:defRPr/>
              </a:pPr>
              <a:endParaRPr lang="en-US">
                <a:cs typeface="+mn-cs"/>
              </a:endParaRPr>
            </a:p>
          </p:txBody>
        </p:sp>
      </p:grpSp>
      <p:sp>
        <p:nvSpPr>
          <p:cNvPr id="21512" name="Text Box 8"/>
          <p:cNvSpPr txBox="1">
            <a:spLocks noChangeArrowheads="1"/>
          </p:cNvSpPr>
          <p:nvPr/>
        </p:nvSpPr>
        <p:spPr bwMode="auto">
          <a:xfrm>
            <a:off x="136525" y="6284913"/>
            <a:ext cx="3879850" cy="366712"/>
          </a:xfrm>
          <a:prstGeom prst="rect">
            <a:avLst/>
          </a:prstGeom>
          <a:noFill/>
          <a:ln>
            <a:noFill/>
          </a:ln>
          <a:effectLst/>
          <a:extLst/>
        </p:spPr>
        <p:txBody>
          <a:bodyPr wrap="none">
            <a:spAutoFit/>
          </a:bodyPr>
          <a:lstStyle/>
          <a:p>
            <a:pPr>
              <a:defRPr/>
            </a:pPr>
            <a:r>
              <a:rPr lang="en-US">
                <a:solidFill>
                  <a:schemeClr val="bg1"/>
                </a:solidFill>
                <a:cs typeface="+mn-cs"/>
              </a:rPr>
              <a:t>Sequential Sampling of Visual World</a:t>
            </a:r>
          </a:p>
        </p:txBody>
      </p:sp>
    </p:spTree>
    <p:extLst>
      <p:ext uri="{BB962C8B-B14F-4D97-AF65-F5344CB8AC3E}">
        <p14:creationId xmlns:p14="http://schemas.microsoft.com/office/powerpoint/2010/main" val="224809113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repin_basic_layer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76200"/>
            <a:ext cx="95250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699" name="Group 5"/>
          <p:cNvGrpSpPr>
            <a:grpSpLocks/>
          </p:cNvGrpSpPr>
          <p:nvPr/>
        </p:nvGrpSpPr>
        <p:grpSpPr bwMode="auto">
          <a:xfrm>
            <a:off x="685800" y="-304800"/>
            <a:ext cx="2438400" cy="2438400"/>
            <a:chOff x="2640" y="8"/>
            <a:chExt cx="1536" cy="1536"/>
          </a:xfrm>
        </p:grpSpPr>
        <p:sp>
          <p:nvSpPr>
            <p:cNvPr id="22534" name="Line 6"/>
            <p:cNvSpPr>
              <a:spLocks noChangeShapeType="1"/>
            </p:cNvSpPr>
            <p:nvPr/>
          </p:nvSpPr>
          <p:spPr bwMode="auto">
            <a:xfrm rot="-5400000">
              <a:off x="2640" y="776"/>
              <a:ext cx="1536" cy="0"/>
            </a:xfrm>
            <a:prstGeom prst="line">
              <a:avLst/>
            </a:prstGeom>
            <a:noFill/>
            <a:ln w="9525">
              <a:solidFill>
                <a:schemeClr val="bg1"/>
              </a:solidFill>
              <a:round/>
              <a:headEnd/>
              <a:tailEnd/>
            </a:ln>
            <a:effectLst/>
            <a:extLst/>
          </p:spPr>
          <p:txBody>
            <a:bodyPr/>
            <a:lstStyle/>
            <a:p>
              <a:pPr>
                <a:defRPr/>
              </a:pPr>
              <a:endParaRPr lang="en-US">
                <a:cs typeface="+mn-cs"/>
              </a:endParaRPr>
            </a:p>
          </p:txBody>
        </p:sp>
        <p:sp>
          <p:nvSpPr>
            <p:cNvPr id="22535" name="Line 7"/>
            <p:cNvSpPr>
              <a:spLocks noChangeShapeType="1"/>
            </p:cNvSpPr>
            <p:nvPr/>
          </p:nvSpPr>
          <p:spPr bwMode="auto">
            <a:xfrm rot="-10800000">
              <a:off x="2640" y="808"/>
              <a:ext cx="1536" cy="0"/>
            </a:xfrm>
            <a:prstGeom prst="line">
              <a:avLst/>
            </a:prstGeom>
            <a:noFill/>
            <a:ln w="9525">
              <a:solidFill>
                <a:schemeClr val="bg1"/>
              </a:solidFill>
              <a:round/>
              <a:headEnd/>
              <a:tailEnd/>
            </a:ln>
            <a:effectLst/>
            <a:extLst/>
          </p:spPr>
          <p:txBody>
            <a:bodyPr/>
            <a:lstStyle/>
            <a:p>
              <a:pPr>
                <a:defRPr/>
              </a:pPr>
              <a:endParaRPr lang="en-US">
                <a:cs typeface="+mn-cs"/>
              </a:endParaRPr>
            </a:p>
          </p:txBody>
        </p:sp>
      </p:grpSp>
      <p:sp>
        <p:nvSpPr>
          <p:cNvPr id="22536" name="Text Box 8"/>
          <p:cNvSpPr txBox="1">
            <a:spLocks noChangeArrowheads="1"/>
          </p:cNvSpPr>
          <p:nvPr/>
        </p:nvSpPr>
        <p:spPr bwMode="auto">
          <a:xfrm>
            <a:off x="136525" y="6284913"/>
            <a:ext cx="3879850" cy="366712"/>
          </a:xfrm>
          <a:prstGeom prst="rect">
            <a:avLst/>
          </a:prstGeom>
          <a:noFill/>
          <a:ln>
            <a:noFill/>
          </a:ln>
          <a:effectLst/>
          <a:extLst/>
        </p:spPr>
        <p:txBody>
          <a:bodyPr wrap="none">
            <a:spAutoFit/>
          </a:bodyPr>
          <a:lstStyle/>
          <a:p>
            <a:pPr>
              <a:defRPr/>
            </a:pPr>
            <a:r>
              <a:rPr lang="en-US">
                <a:solidFill>
                  <a:schemeClr val="bg1"/>
                </a:solidFill>
                <a:cs typeface="+mn-cs"/>
              </a:rPr>
              <a:t>Sequential Sampling of Visual World</a:t>
            </a:r>
          </a:p>
        </p:txBody>
      </p:sp>
    </p:spTree>
    <p:extLst>
      <p:ext uri="{BB962C8B-B14F-4D97-AF65-F5344CB8AC3E}">
        <p14:creationId xmlns:p14="http://schemas.microsoft.com/office/powerpoint/2010/main" val="46980432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does it feel like when you read?</a:t>
            </a:r>
            <a:endParaRPr lang="en-US" dirty="0"/>
          </a:p>
        </p:txBody>
      </p:sp>
      <p:sp>
        <p:nvSpPr>
          <p:cNvPr id="3" name="Content Placeholder 2"/>
          <p:cNvSpPr>
            <a:spLocks noGrp="1"/>
          </p:cNvSpPr>
          <p:nvPr>
            <p:ph idx="1"/>
          </p:nvPr>
        </p:nvSpPr>
        <p:spPr>
          <a:xfrm>
            <a:off x="0" y="1600200"/>
            <a:ext cx="9144000" cy="4525963"/>
          </a:xfrm>
        </p:spPr>
        <p:txBody>
          <a:bodyPr>
            <a:normAutofit/>
          </a:bodyPr>
          <a:lstStyle/>
          <a:p>
            <a:r>
              <a:rPr lang="en-US" sz="2800" dirty="0" smtClean="0"/>
              <a:t>Please read the text on this slide and then be prepared to explain what you are seeing and what your eyes are doing as you read.  How many words do you think you can see clearly on each line?  Answer based on what you experience not what you know from reading Seidenberg or from other courses.</a:t>
            </a:r>
          </a:p>
          <a:p>
            <a:endParaRPr lang="en-US" sz="2800" dirty="0"/>
          </a:p>
        </p:txBody>
      </p:sp>
    </p:spTree>
    <p:extLst>
      <p:ext uri="{BB962C8B-B14F-4D97-AF65-F5344CB8AC3E}">
        <p14:creationId xmlns:p14="http://schemas.microsoft.com/office/powerpoint/2010/main" val="374496597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repin_basic_layered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76200"/>
            <a:ext cx="95250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23" name="Group 5"/>
          <p:cNvGrpSpPr>
            <a:grpSpLocks/>
          </p:cNvGrpSpPr>
          <p:nvPr/>
        </p:nvGrpSpPr>
        <p:grpSpPr bwMode="auto">
          <a:xfrm>
            <a:off x="685800" y="381000"/>
            <a:ext cx="2438400" cy="2438400"/>
            <a:chOff x="2640" y="8"/>
            <a:chExt cx="1536" cy="1536"/>
          </a:xfrm>
        </p:grpSpPr>
        <p:sp>
          <p:nvSpPr>
            <p:cNvPr id="23558" name="Line 6"/>
            <p:cNvSpPr>
              <a:spLocks noChangeShapeType="1"/>
            </p:cNvSpPr>
            <p:nvPr/>
          </p:nvSpPr>
          <p:spPr bwMode="auto">
            <a:xfrm rot="-5400000">
              <a:off x="2640" y="776"/>
              <a:ext cx="1536" cy="0"/>
            </a:xfrm>
            <a:prstGeom prst="line">
              <a:avLst/>
            </a:prstGeom>
            <a:noFill/>
            <a:ln w="9525">
              <a:solidFill>
                <a:schemeClr val="bg1"/>
              </a:solidFill>
              <a:round/>
              <a:headEnd/>
              <a:tailEnd/>
            </a:ln>
            <a:effectLst/>
            <a:extLst/>
          </p:spPr>
          <p:txBody>
            <a:bodyPr/>
            <a:lstStyle/>
            <a:p>
              <a:pPr>
                <a:defRPr/>
              </a:pPr>
              <a:endParaRPr lang="en-US">
                <a:cs typeface="+mn-cs"/>
              </a:endParaRPr>
            </a:p>
          </p:txBody>
        </p:sp>
        <p:sp>
          <p:nvSpPr>
            <p:cNvPr id="23559" name="Line 7"/>
            <p:cNvSpPr>
              <a:spLocks noChangeShapeType="1"/>
            </p:cNvSpPr>
            <p:nvPr/>
          </p:nvSpPr>
          <p:spPr bwMode="auto">
            <a:xfrm rot="-10800000">
              <a:off x="2640" y="808"/>
              <a:ext cx="1536" cy="0"/>
            </a:xfrm>
            <a:prstGeom prst="line">
              <a:avLst/>
            </a:prstGeom>
            <a:noFill/>
            <a:ln w="9525">
              <a:solidFill>
                <a:schemeClr val="bg1"/>
              </a:solidFill>
              <a:round/>
              <a:headEnd/>
              <a:tailEnd/>
            </a:ln>
            <a:effectLst/>
            <a:extLst/>
          </p:spPr>
          <p:txBody>
            <a:bodyPr/>
            <a:lstStyle/>
            <a:p>
              <a:pPr>
                <a:defRPr/>
              </a:pPr>
              <a:endParaRPr lang="en-US">
                <a:cs typeface="+mn-cs"/>
              </a:endParaRPr>
            </a:p>
          </p:txBody>
        </p:sp>
      </p:grpSp>
      <p:sp>
        <p:nvSpPr>
          <p:cNvPr id="23560" name="Text Box 8"/>
          <p:cNvSpPr txBox="1">
            <a:spLocks noChangeArrowheads="1"/>
          </p:cNvSpPr>
          <p:nvPr/>
        </p:nvSpPr>
        <p:spPr bwMode="auto">
          <a:xfrm>
            <a:off x="136525" y="6284913"/>
            <a:ext cx="3879850" cy="366712"/>
          </a:xfrm>
          <a:prstGeom prst="rect">
            <a:avLst/>
          </a:prstGeom>
          <a:noFill/>
          <a:ln>
            <a:noFill/>
          </a:ln>
          <a:effectLst/>
          <a:extLst/>
        </p:spPr>
        <p:txBody>
          <a:bodyPr wrap="none">
            <a:spAutoFit/>
          </a:bodyPr>
          <a:lstStyle/>
          <a:p>
            <a:pPr>
              <a:defRPr/>
            </a:pPr>
            <a:r>
              <a:rPr lang="en-US">
                <a:solidFill>
                  <a:schemeClr val="bg1"/>
                </a:solidFill>
                <a:cs typeface="+mn-cs"/>
              </a:rPr>
              <a:t>Sequential Sampling of Visual World</a:t>
            </a:r>
          </a:p>
        </p:txBody>
      </p:sp>
    </p:spTree>
    <p:extLst>
      <p:ext uri="{BB962C8B-B14F-4D97-AF65-F5344CB8AC3E}">
        <p14:creationId xmlns:p14="http://schemas.microsoft.com/office/powerpoint/2010/main" val="239406834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defRPr/>
            </a:pPr>
            <a:endParaRPr lang="en-US" smtClean="0">
              <a:cs typeface="+mj-cs"/>
            </a:endParaRPr>
          </a:p>
        </p:txBody>
      </p:sp>
      <p:sp>
        <p:nvSpPr>
          <p:cNvPr id="24579" name="Rectangle 3"/>
          <p:cNvSpPr>
            <a:spLocks noGrp="1" noChangeArrowheads="1"/>
          </p:cNvSpPr>
          <p:nvPr>
            <p:ph type="body" idx="1"/>
          </p:nvPr>
        </p:nvSpPr>
        <p:spPr/>
        <p:txBody>
          <a:bodyPr/>
          <a:lstStyle/>
          <a:p>
            <a:pPr eaLnBrk="1" hangingPunct="1">
              <a:defRPr/>
            </a:pPr>
            <a:endParaRPr lang="en-US" smtClean="0">
              <a:cs typeface="+mn-cs"/>
            </a:endParaRPr>
          </a:p>
        </p:txBody>
      </p:sp>
      <p:pic>
        <p:nvPicPr>
          <p:cNvPr id="31748" name="Picture 4" descr="repin_basic_layeredfi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76200"/>
            <a:ext cx="95250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Text Box 8"/>
          <p:cNvSpPr txBox="1">
            <a:spLocks noChangeArrowheads="1"/>
          </p:cNvSpPr>
          <p:nvPr/>
        </p:nvSpPr>
        <p:spPr bwMode="auto">
          <a:xfrm>
            <a:off x="136525" y="6284913"/>
            <a:ext cx="3879850" cy="366712"/>
          </a:xfrm>
          <a:prstGeom prst="rect">
            <a:avLst/>
          </a:prstGeom>
          <a:noFill/>
          <a:ln>
            <a:noFill/>
          </a:ln>
          <a:effectLst/>
          <a:extLst/>
        </p:spPr>
        <p:txBody>
          <a:bodyPr wrap="none">
            <a:spAutoFit/>
          </a:bodyPr>
          <a:lstStyle/>
          <a:p>
            <a:pPr>
              <a:defRPr/>
            </a:pPr>
            <a:r>
              <a:rPr lang="en-US">
                <a:solidFill>
                  <a:schemeClr val="bg1"/>
                </a:solidFill>
                <a:cs typeface="+mn-cs"/>
              </a:rPr>
              <a:t>Sequential Sampling of Visual World</a:t>
            </a:r>
          </a:p>
        </p:txBody>
      </p:sp>
    </p:spTree>
    <p:extLst>
      <p:ext uri="{BB962C8B-B14F-4D97-AF65-F5344CB8AC3E}">
        <p14:creationId xmlns:p14="http://schemas.microsoft.com/office/powerpoint/2010/main" val="44032716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Grp="1" noChangeArrowheads="1"/>
          </p:cNvSpPr>
          <p:nvPr>
            <p:ph type="title"/>
          </p:nvPr>
        </p:nvSpPr>
        <p:spPr>
          <a:xfrm>
            <a:off x="685800" y="457200"/>
            <a:ext cx="7772400" cy="1143000"/>
          </a:xfrm>
        </p:spPr>
        <p:txBody>
          <a:bodyPr/>
          <a:lstStyle/>
          <a:p>
            <a:pPr eaLnBrk="1" hangingPunct="1">
              <a:defRPr/>
            </a:pPr>
            <a:r>
              <a:rPr lang="en-US" sz="3600" dirty="0" smtClean="0">
                <a:cs typeface="+mj-cs"/>
              </a:rPr>
              <a:t>Final Internal Representation</a:t>
            </a:r>
          </a:p>
        </p:txBody>
      </p:sp>
      <p:pic>
        <p:nvPicPr>
          <p:cNvPr id="32771" name="Picture 5" descr="repin_Iliya_Unexpected_visitors"/>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4114800" y="1905000"/>
            <a:ext cx="2819400" cy="207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AutoShape 6"/>
          <p:cNvSpPr>
            <a:spLocks noChangeArrowheads="1"/>
          </p:cNvSpPr>
          <p:nvPr/>
        </p:nvSpPr>
        <p:spPr bwMode="auto">
          <a:xfrm>
            <a:off x="2286000" y="1219200"/>
            <a:ext cx="6172200" cy="3886200"/>
          </a:xfrm>
          <a:prstGeom prst="cloudCallout">
            <a:avLst>
              <a:gd name="adj1" fmla="val -43750"/>
              <a:gd name="adj2" fmla="val 70000"/>
            </a:avLst>
          </a:prstGeom>
          <a:noFill/>
          <a:ln w="9525">
            <a:solidFill>
              <a:schemeClr val="tx1"/>
            </a:solidFill>
            <a:round/>
            <a:headEnd/>
            <a:tailEnd/>
          </a:ln>
          <a:effectLst/>
          <a:extLst/>
        </p:spPr>
        <p:txBody>
          <a:bodyPr/>
          <a:lstStyle/>
          <a:p>
            <a:pPr algn="ctr">
              <a:defRPr/>
            </a:pPr>
            <a:endParaRPr lang="en-US">
              <a:cs typeface="+mn-cs"/>
            </a:endParaRPr>
          </a:p>
        </p:txBody>
      </p:sp>
      <p:sp>
        <p:nvSpPr>
          <p:cNvPr id="25607" name="Text Box 7"/>
          <p:cNvSpPr txBox="1">
            <a:spLocks noChangeArrowheads="1"/>
          </p:cNvSpPr>
          <p:nvPr/>
        </p:nvSpPr>
        <p:spPr bwMode="auto">
          <a:xfrm>
            <a:off x="685800" y="4267200"/>
            <a:ext cx="7924800" cy="1592263"/>
          </a:xfrm>
          <a:prstGeom prst="rect">
            <a:avLst/>
          </a:prstGeom>
          <a:solidFill>
            <a:schemeClr val="bg1"/>
          </a:solidFill>
          <a:ln w="38100">
            <a:solidFill>
              <a:srgbClr val="FF0000"/>
            </a:solidFill>
            <a:miter lim="800000"/>
            <a:headEnd/>
            <a:tailEnd/>
          </a:ln>
          <a:effectLst/>
          <a:extLst/>
        </p:spPr>
        <p:txBody>
          <a:bodyPr>
            <a:spAutoFit/>
          </a:bodyPr>
          <a:lstStyle/>
          <a:p>
            <a:pPr algn="ctr">
              <a:defRPr/>
            </a:pPr>
            <a:r>
              <a:rPr lang="en-US" sz="3200">
                <a:solidFill>
                  <a:srgbClr val="FF0000"/>
                </a:solidFill>
                <a:cs typeface="+mn-cs"/>
              </a:rPr>
              <a:t>But if a high-quality internal representation is built up, it should be trivial to detect a subsequent change in that image.</a:t>
            </a:r>
          </a:p>
        </p:txBody>
      </p:sp>
    </p:spTree>
    <p:extLst>
      <p:ext uri="{BB962C8B-B14F-4D97-AF65-F5344CB8AC3E}">
        <p14:creationId xmlns:p14="http://schemas.microsoft.com/office/powerpoint/2010/main" val="31503486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repin_Iliya_Unexpected_visit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76200"/>
            <a:ext cx="95250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071539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p:cNvSpPr>
            <a:spLocks noChangeArrowheads="1"/>
          </p:cNvSpPr>
          <p:nvPr/>
        </p:nvSpPr>
        <p:spPr bwMode="auto">
          <a:xfrm>
            <a:off x="-304800" y="-381000"/>
            <a:ext cx="9829800" cy="7848600"/>
          </a:xfrm>
          <a:prstGeom prst="rect">
            <a:avLst/>
          </a:prstGeom>
          <a:solidFill>
            <a:schemeClr val="bg2"/>
          </a:solidFill>
          <a:ln w="9525">
            <a:solidFill>
              <a:schemeClr val="tx1"/>
            </a:solidFill>
            <a:miter lim="800000"/>
            <a:headEnd/>
            <a:tailEnd/>
          </a:ln>
          <a:effectLst/>
          <a:extLst/>
        </p:spPr>
        <p:txBody>
          <a:bodyPr wrap="none" anchor="ctr"/>
          <a:lstStyle/>
          <a:p>
            <a:pPr>
              <a:defRPr/>
            </a:pPr>
            <a:endParaRPr lang="en-US">
              <a:cs typeface="+mn-cs"/>
            </a:endParaRPr>
          </a:p>
        </p:txBody>
      </p:sp>
    </p:spTree>
    <p:extLst>
      <p:ext uri="{BB962C8B-B14F-4D97-AF65-F5344CB8AC3E}">
        <p14:creationId xmlns:p14="http://schemas.microsoft.com/office/powerpoint/2010/main" val="346012726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descr="repin_chang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76200"/>
            <a:ext cx="95250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888782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304800" y="-381000"/>
            <a:ext cx="9829800" cy="7848600"/>
          </a:xfrm>
          <a:prstGeom prst="rect">
            <a:avLst/>
          </a:prstGeom>
          <a:solidFill>
            <a:schemeClr val="bg2"/>
          </a:solidFill>
          <a:ln w="9525">
            <a:solidFill>
              <a:schemeClr val="tx1"/>
            </a:solidFill>
            <a:miter lim="800000"/>
            <a:headEnd/>
            <a:tailEnd/>
          </a:ln>
        </p:spPr>
        <p:txBody>
          <a:bodyPr wrap="none" anchor="ctr"/>
          <a:lstStyle/>
          <a:p>
            <a:pPr algn="ctr"/>
            <a:r>
              <a:rPr lang="en-US"/>
              <a:t>Now we</a:t>
            </a:r>
            <a:r>
              <a:rPr lang="ja-JP" altLang="en-US"/>
              <a:t>’</a:t>
            </a:r>
            <a:r>
              <a:rPr lang="en-US" altLang="ja-JP"/>
              <a:t>ll make it easy to see the change.</a:t>
            </a:r>
            <a:endParaRPr lang="en-US"/>
          </a:p>
        </p:txBody>
      </p:sp>
    </p:spTree>
    <p:extLst>
      <p:ext uri="{BB962C8B-B14F-4D97-AF65-F5344CB8AC3E}">
        <p14:creationId xmlns:p14="http://schemas.microsoft.com/office/powerpoint/2010/main" val="146720922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repin_Iliya_Unexpected_visit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76200"/>
            <a:ext cx="95250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12116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repin_chang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76200"/>
            <a:ext cx="95250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300388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52400" y="274638"/>
            <a:ext cx="8839200" cy="1143000"/>
          </a:xfrm>
        </p:spPr>
        <p:txBody>
          <a:bodyPr>
            <a:normAutofit fontScale="90000"/>
          </a:bodyPr>
          <a:lstStyle/>
          <a:p>
            <a:pPr eaLnBrk="1" hangingPunct="1"/>
            <a:r>
              <a:rPr lang="en-US" sz="4000">
                <a:latin typeface="Arial" charset="0"/>
                <a:ea typeface="ＭＳ Ｐゴシック" charset="0"/>
                <a:cs typeface="ＭＳ Ｐゴシック" charset="0"/>
              </a:rPr>
              <a:t>One interpretation of </a:t>
            </a:r>
            <a:br>
              <a:rPr lang="en-US" sz="4000">
                <a:latin typeface="Arial" charset="0"/>
                <a:ea typeface="ＭＳ Ｐゴシック" charset="0"/>
                <a:cs typeface="ＭＳ Ｐゴシック" charset="0"/>
              </a:rPr>
            </a:br>
            <a:r>
              <a:rPr lang="ja-JP" altLang="en-US" sz="4000">
                <a:latin typeface="Arial" charset="0"/>
                <a:ea typeface="ＭＳ Ｐゴシック" charset="0"/>
                <a:cs typeface="ＭＳ Ｐゴシック" charset="0"/>
              </a:rPr>
              <a:t>‘</a:t>
            </a:r>
            <a:r>
              <a:rPr lang="en-US" altLang="ja-JP" sz="4000">
                <a:latin typeface="Arial" charset="0"/>
                <a:ea typeface="ＭＳ Ｐゴシック" charset="0"/>
                <a:cs typeface="ＭＳ Ｐゴシック" charset="0"/>
              </a:rPr>
              <a:t>change blindness</a:t>
            </a:r>
            <a:r>
              <a:rPr lang="ja-JP" altLang="en-US" sz="4000">
                <a:latin typeface="Arial" charset="0"/>
                <a:ea typeface="ＭＳ Ｐゴシック" charset="0"/>
                <a:cs typeface="ＭＳ Ｐゴシック" charset="0"/>
              </a:rPr>
              <a:t>’</a:t>
            </a:r>
            <a:endParaRPr lang="en-US" sz="4000">
              <a:latin typeface="Arial" charset="0"/>
              <a:ea typeface="ＭＳ Ｐゴシック" charset="0"/>
              <a:cs typeface="ＭＳ Ｐゴシック" charset="0"/>
            </a:endParaRPr>
          </a:p>
        </p:txBody>
      </p:sp>
      <p:sp>
        <p:nvSpPr>
          <p:cNvPr id="49155" name="Rectangle 3"/>
          <p:cNvSpPr>
            <a:spLocks noGrp="1" noChangeArrowheads="1"/>
          </p:cNvSpPr>
          <p:nvPr>
            <p:ph type="body" idx="1"/>
          </p:nvPr>
        </p:nvSpPr>
        <p:spPr/>
        <p:txBody>
          <a:bodyPr/>
          <a:lstStyle/>
          <a:p>
            <a:pPr eaLnBrk="1" hangingPunct="1"/>
            <a:r>
              <a:rPr lang="en-US">
                <a:latin typeface="Arial" charset="0"/>
                <a:ea typeface="ＭＳ Ｐゴシック" charset="0"/>
                <a:cs typeface="ＭＳ Ｐゴシック" charset="0"/>
              </a:rPr>
              <a:t>People use the visual world as their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memory for details</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a:t>
            </a:r>
          </a:p>
          <a:p>
            <a:pPr lvl="1" eaLnBrk="1" hangingPunct="1"/>
            <a:r>
              <a:rPr lang="en-US">
                <a:latin typeface="Arial" charset="0"/>
                <a:ea typeface="ＭＳ Ｐゴシック" charset="0"/>
              </a:rPr>
              <a:t>For the most part they only hold the spatial layout of their immediate environment in </a:t>
            </a:r>
            <a:r>
              <a:rPr lang="ja-JP" altLang="en-US">
                <a:latin typeface="Arial" charset="0"/>
                <a:ea typeface="ＭＳ Ｐゴシック" charset="0"/>
              </a:rPr>
              <a:t>‘</a:t>
            </a:r>
            <a:r>
              <a:rPr lang="en-US" altLang="ja-JP">
                <a:latin typeface="Arial" charset="0"/>
                <a:ea typeface="ＭＳ Ｐゴシック" charset="0"/>
              </a:rPr>
              <a:t>internal</a:t>
            </a:r>
            <a:r>
              <a:rPr lang="ja-JP" altLang="en-US">
                <a:latin typeface="Arial" charset="0"/>
                <a:ea typeface="ＭＳ Ｐゴシック" charset="0"/>
              </a:rPr>
              <a:t>’</a:t>
            </a:r>
            <a:r>
              <a:rPr lang="en-US" altLang="ja-JP">
                <a:latin typeface="Arial" charset="0"/>
                <a:ea typeface="ＭＳ Ｐゴシック" charset="0"/>
              </a:rPr>
              <a:t> memory.</a:t>
            </a:r>
          </a:p>
          <a:p>
            <a:pPr lvl="1" eaLnBrk="1" hangingPunct="1"/>
            <a:r>
              <a:rPr lang="en-US">
                <a:latin typeface="Arial" charset="0"/>
                <a:ea typeface="ＭＳ Ｐゴシック" charset="0"/>
              </a:rPr>
              <a:t>People assume that the properties of most objects do not change suddenly.</a:t>
            </a:r>
          </a:p>
          <a:p>
            <a:pPr eaLnBrk="1" hangingPunct="1"/>
            <a:r>
              <a:rPr lang="en-US">
                <a:latin typeface="Arial" charset="0"/>
                <a:ea typeface="ＭＳ Ｐゴシック" charset="0"/>
                <a:cs typeface="ＭＳ Ｐゴシック" charset="0"/>
              </a:rPr>
              <a:t>The result is that eye movements serve as dynamic access to an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external memory</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a:t>
            </a:r>
          </a:p>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7947574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1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15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1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examples</a:t>
            </a:r>
            <a:endParaRPr lang="en-US" dirty="0"/>
          </a:p>
        </p:txBody>
      </p:sp>
      <p:sp>
        <p:nvSpPr>
          <p:cNvPr id="3" name="Content Placeholder 2"/>
          <p:cNvSpPr>
            <a:spLocks noGrp="1"/>
          </p:cNvSpPr>
          <p:nvPr>
            <p:ph idx="1"/>
          </p:nvPr>
        </p:nvSpPr>
        <p:spPr/>
        <p:txBody>
          <a:bodyPr/>
          <a:lstStyle/>
          <a:p>
            <a:r>
              <a:rPr lang="en-US" dirty="0" smtClean="0"/>
              <a:t>Speed reading YouTube</a:t>
            </a:r>
          </a:p>
        </p:txBody>
      </p:sp>
    </p:spTree>
    <p:extLst>
      <p:ext uri="{BB962C8B-B14F-4D97-AF65-F5344CB8AC3E}">
        <p14:creationId xmlns:p14="http://schemas.microsoft.com/office/powerpoint/2010/main" val="62095093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228600"/>
            <a:ext cx="7772400" cy="1143000"/>
          </a:xfrm>
        </p:spPr>
        <p:txBody>
          <a:bodyPr/>
          <a:lstStyle/>
          <a:p>
            <a:pPr eaLnBrk="1" hangingPunct="1">
              <a:defRPr/>
            </a:pPr>
            <a:r>
              <a:rPr lang="en-US" dirty="0" smtClean="0">
                <a:cs typeface="+mj-cs"/>
              </a:rPr>
              <a:t>Measuring Eye Movements</a:t>
            </a:r>
          </a:p>
        </p:txBody>
      </p:sp>
      <p:sp>
        <p:nvSpPr>
          <p:cNvPr id="36867" name="Rectangle 3"/>
          <p:cNvSpPr>
            <a:spLocks noGrp="1" noChangeArrowheads="1"/>
          </p:cNvSpPr>
          <p:nvPr>
            <p:ph type="body" idx="1"/>
          </p:nvPr>
        </p:nvSpPr>
        <p:spPr>
          <a:xfrm>
            <a:off x="685800" y="1371600"/>
            <a:ext cx="7772400" cy="4114800"/>
          </a:xfrm>
        </p:spPr>
        <p:txBody>
          <a:bodyPr/>
          <a:lstStyle/>
          <a:p>
            <a:pPr eaLnBrk="1" hangingPunct="1">
              <a:defRPr/>
            </a:pPr>
            <a:r>
              <a:rPr lang="ja-JP" altLang="en-US" sz="2800" dirty="0" smtClean="0"/>
              <a:t>“</a:t>
            </a:r>
            <a:r>
              <a:rPr lang="en-US" sz="2800" dirty="0" smtClean="0"/>
              <a:t>Barlow photographed a droplet of mercury placed on the </a:t>
            </a:r>
            <a:r>
              <a:rPr lang="en-US" sz="2800" dirty="0" err="1" smtClean="0"/>
              <a:t>limbus</a:t>
            </a:r>
            <a:r>
              <a:rPr lang="en-US" sz="2800" dirty="0" smtClean="0"/>
              <a:t>. Translations of the head were minimized by having subjects lie on a stone slab with their heads wedged tightly inside a rigid iron frame</a:t>
            </a:r>
            <a:r>
              <a:rPr lang="ja-JP" altLang="en-US" sz="2800" dirty="0" smtClean="0"/>
              <a:t>”</a:t>
            </a:r>
            <a:endParaRPr lang="en-US" sz="2800" dirty="0" smtClean="0"/>
          </a:p>
          <a:p>
            <a:pPr lvl="3" eaLnBrk="1" hangingPunct="1">
              <a:defRPr/>
            </a:pPr>
            <a:r>
              <a:rPr lang="en-US" sz="2800" dirty="0" err="1" smtClean="0"/>
              <a:t>Kowler</a:t>
            </a:r>
            <a:r>
              <a:rPr lang="en-US" sz="2800" dirty="0" smtClean="0"/>
              <a:t>, 1990</a:t>
            </a:r>
          </a:p>
        </p:txBody>
      </p:sp>
      <p:pic>
        <p:nvPicPr>
          <p:cNvPr id="419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4191000"/>
            <a:ext cx="4191000"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917521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152400"/>
            <a:ext cx="7772400" cy="1143000"/>
          </a:xfrm>
        </p:spPr>
        <p:txBody>
          <a:bodyPr/>
          <a:lstStyle/>
          <a:p>
            <a:pPr eaLnBrk="1" hangingPunct="1">
              <a:defRPr/>
            </a:pPr>
            <a:r>
              <a:rPr lang="en-US" dirty="0" err="1" smtClean="0">
                <a:cs typeface="+mj-cs"/>
              </a:rPr>
              <a:t>Sclerel</a:t>
            </a:r>
            <a:r>
              <a:rPr lang="en-US" dirty="0" smtClean="0">
                <a:cs typeface="+mj-cs"/>
              </a:rPr>
              <a:t> </a:t>
            </a:r>
            <a:r>
              <a:rPr lang="en-US" dirty="0" err="1" smtClean="0">
                <a:cs typeface="+mj-cs"/>
              </a:rPr>
              <a:t>Eyetrackers</a:t>
            </a:r>
            <a:endParaRPr lang="en-US" dirty="0" smtClean="0">
              <a:cs typeface="+mj-cs"/>
            </a:endParaRPr>
          </a:p>
        </p:txBody>
      </p:sp>
      <p:pic>
        <p:nvPicPr>
          <p:cNvPr id="43011" name="Picture 4" descr="duchowski_fig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19200"/>
            <a:ext cx="556260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6" descr="duchowski_fig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267200"/>
            <a:ext cx="668020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1295400"/>
            <a:ext cx="2901950"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0"/>
          <p:cNvGrpSpPr>
            <a:grpSpLocks/>
          </p:cNvGrpSpPr>
          <p:nvPr/>
        </p:nvGrpSpPr>
        <p:grpSpPr bwMode="auto">
          <a:xfrm>
            <a:off x="1981200" y="1738313"/>
            <a:ext cx="5181600" cy="3381375"/>
            <a:chOff x="1248" y="1095"/>
            <a:chExt cx="3264" cy="2130"/>
          </a:xfrm>
        </p:grpSpPr>
        <p:pic>
          <p:nvPicPr>
            <p:cNvPr id="43015"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8" y="1095"/>
              <a:ext cx="3264" cy="2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6" name="Text Box 9"/>
            <p:cNvSpPr txBox="1">
              <a:spLocks noChangeArrowheads="1"/>
            </p:cNvSpPr>
            <p:nvPr/>
          </p:nvSpPr>
          <p:spPr bwMode="auto">
            <a:xfrm>
              <a:off x="2640" y="2928"/>
              <a:ext cx="17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bg1"/>
                  </a:solidFill>
                </a:rPr>
                <a:t>From </a:t>
              </a:r>
              <a:r>
                <a:rPr lang="ja-JP" altLang="en-US" sz="1800">
                  <a:solidFill>
                    <a:schemeClr val="bg1"/>
                  </a:solidFill>
                </a:rPr>
                <a:t>“</a:t>
              </a:r>
              <a:r>
                <a:rPr lang="en-US" altLang="ja-JP" sz="1800">
                  <a:solidFill>
                    <a:schemeClr val="bg1"/>
                  </a:solidFill>
                </a:rPr>
                <a:t>Clockwork Orange</a:t>
              </a:r>
              <a:r>
                <a:rPr lang="ja-JP" altLang="en-US" sz="1800">
                  <a:solidFill>
                    <a:schemeClr val="bg1"/>
                  </a:solidFill>
                </a:rPr>
                <a:t>”</a:t>
              </a:r>
              <a:endParaRPr lang="en-US" sz="1800">
                <a:solidFill>
                  <a:schemeClr val="bg1"/>
                </a:solidFill>
              </a:endParaRPr>
            </a:p>
          </p:txBody>
        </p:sp>
      </p:grpSp>
    </p:spTree>
    <p:extLst>
      <p:ext uri="{BB962C8B-B14F-4D97-AF65-F5344CB8AC3E}">
        <p14:creationId xmlns:p14="http://schemas.microsoft.com/office/powerpoint/2010/main" val="34049651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789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789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0" y="274638"/>
            <a:ext cx="8229600" cy="1143000"/>
          </a:xfrm>
        </p:spPr>
        <p:txBody>
          <a:bodyPr/>
          <a:lstStyle/>
          <a:p>
            <a:pPr eaLnBrk="1" hangingPunct="1">
              <a:defRPr/>
            </a:pPr>
            <a:r>
              <a:rPr lang="en-US" smtClean="0">
                <a:cs typeface="+mj-cs"/>
              </a:rPr>
              <a:t>Dual Purkinje Eyetrackers</a:t>
            </a:r>
          </a:p>
        </p:txBody>
      </p:sp>
      <p:pic>
        <p:nvPicPr>
          <p:cNvPr id="44035" name="Picture 5" descr="img_1151330280_15001_1151434591_mod_360_3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371600"/>
            <a:ext cx="2659063"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7" descr="img_1151330280_15002_1151434700_mod_356_2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038600"/>
            <a:ext cx="33909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11" descr="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143000"/>
            <a:ext cx="2895600"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9" descr="223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3581400"/>
            <a:ext cx="4752975"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131609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p:cNvSpPr>
            <a:spLocks noGrp="1" noChangeArrowheads="1"/>
          </p:cNvSpPr>
          <p:nvPr>
            <p:ph type="title"/>
          </p:nvPr>
        </p:nvSpPr>
        <p:spPr/>
        <p:txBody>
          <a:bodyPr/>
          <a:lstStyle/>
          <a:p>
            <a:pPr eaLnBrk="1" hangingPunct="1">
              <a:defRPr/>
            </a:pPr>
            <a:r>
              <a:rPr lang="en-US" smtClean="0">
                <a:cs typeface="+mj-cs"/>
              </a:rPr>
              <a:t>Video-based visor eye trackers</a:t>
            </a:r>
          </a:p>
        </p:txBody>
      </p:sp>
      <p:pic>
        <p:nvPicPr>
          <p:cNvPr id="4505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95400"/>
            <a:ext cx="3124200" cy="419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828800"/>
            <a:ext cx="280035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1295400"/>
            <a:ext cx="217487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AutoShape 6"/>
          <p:cNvSpPr>
            <a:spLocks noChangeAspect="1" noChangeArrowheads="1"/>
          </p:cNvSpPr>
          <p:nvPr/>
        </p:nvSpPr>
        <p:spPr bwMode="auto">
          <a:xfrm>
            <a:off x="0" y="2509838"/>
            <a:ext cx="1752600"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0969" name="Rectangle 9"/>
          <p:cNvSpPr>
            <a:spLocks noChangeArrowheads="1"/>
          </p:cNvSpPr>
          <p:nvPr/>
        </p:nvSpPr>
        <p:spPr bwMode="auto">
          <a:xfrm>
            <a:off x="0" y="2509838"/>
            <a:ext cx="9144000" cy="0"/>
          </a:xfrm>
          <a:prstGeom prst="rect">
            <a:avLst/>
          </a:prstGeom>
          <a:noFill/>
          <a:ln>
            <a:noFill/>
          </a:ln>
          <a:effectLst/>
          <a:extLst/>
        </p:spPr>
        <p:txBody>
          <a:bodyPr wrap="none" anchor="ctr">
            <a:spAutoFit/>
          </a:bodyPr>
          <a:lstStyle/>
          <a:p>
            <a:pPr>
              <a:defRPr/>
            </a:pPr>
            <a:endParaRPr lang="en-US">
              <a:cs typeface="+mn-cs"/>
            </a:endParaRPr>
          </a:p>
        </p:txBody>
      </p:sp>
      <p:sp>
        <p:nvSpPr>
          <p:cNvPr id="45064" name="Rectangle 10"/>
          <p:cNvSpPr>
            <a:spLocks noChangeArrowheads="1"/>
          </p:cNvSpPr>
          <p:nvPr/>
        </p:nvSpPr>
        <p:spPr bwMode="auto">
          <a:xfrm>
            <a:off x="0" y="2373313"/>
            <a:ext cx="2222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200">
                <a:latin typeface="Times New Roman" charset="0"/>
                <a:ea typeface="SimSun" charset="0"/>
                <a:cs typeface="SimSun" charset="0"/>
              </a:rPr>
              <a:t> </a:t>
            </a:r>
            <a:endParaRPr lang="en-US">
              <a:ea typeface="SimSun" charset="0"/>
              <a:cs typeface="SimSun" charset="0"/>
            </a:endParaRPr>
          </a:p>
        </p:txBody>
      </p:sp>
      <p:sp>
        <p:nvSpPr>
          <p:cNvPr id="45065" name="Rectangle 11"/>
          <p:cNvSpPr>
            <a:spLocks noChangeArrowheads="1"/>
          </p:cNvSpPr>
          <p:nvPr/>
        </p:nvSpPr>
        <p:spPr bwMode="auto">
          <a:xfrm>
            <a:off x="0" y="2373313"/>
            <a:ext cx="2381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200">
                <a:latin typeface="Verdana" charset="0"/>
                <a:ea typeface="SimSun" charset="0"/>
                <a:cs typeface="SimSun" charset="0"/>
              </a:rPr>
              <a:t> </a:t>
            </a:r>
            <a:endParaRPr lang="en-US">
              <a:ea typeface="SimSun" charset="0"/>
              <a:cs typeface="SimSun" charset="0"/>
            </a:endParaRPr>
          </a:p>
        </p:txBody>
      </p:sp>
      <p:graphicFrame>
        <p:nvGraphicFramePr>
          <p:cNvPr id="40981" name="Group 21"/>
          <p:cNvGraphicFramePr>
            <a:graphicFrameLocks noGrp="1"/>
          </p:cNvGraphicFramePr>
          <p:nvPr/>
        </p:nvGraphicFramePr>
        <p:xfrm>
          <a:off x="0" y="2509838"/>
          <a:ext cx="208002" cy="518047"/>
        </p:xfrm>
        <a:graphic>
          <a:graphicData uri="http://schemas.openxmlformats.org/drawingml/2006/table">
            <a:tbl>
              <a:tblPr/>
              <a:tblGrid>
                <a:gridCol w="208002"/>
              </a:tblGrid>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ＭＳ Ｐゴシック" charset="0"/>
                      </a:endParaRPr>
                    </a:p>
                  </a:txBody>
                  <a:tcPr marL="91301" marR="91301" marT="45664" marB="45664" anchor="ctr" horzOverflow="overflow">
                    <a:lnL cap="flat">
                      <a:noFill/>
                    </a:lnL>
                    <a:lnR cap="flat">
                      <a:noFill/>
                    </a:lnR>
                    <a:lnT cap="flat">
                      <a:noFill/>
                    </a:lnT>
                    <a:lnB cap="flat">
                      <a:noFill/>
                    </a:lnB>
                    <a:lnTlToBr>
                      <a:noFill/>
                    </a:lnTlToBr>
                    <a:lnBlToTr>
                      <a:noFill/>
                    </a:lnBlToTr>
                    <a:noFill/>
                  </a:tcPr>
                </a:tc>
              </a:tr>
            </a:tbl>
          </a:graphicData>
        </a:graphic>
      </p:graphicFrame>
      <p:pic>
        <p:nvPicPr>
          <p:cNvPr id="45068" name="Picture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4114800"/>
            <a:ext cx="29527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9" name="AutoShape 22"/>
          <p:cNvSpPr>
            <a:spLocks noChangeAspect="1" noChangeArrowheads="1"/>
          </p:cNvSpPr>
          <p:nvPr/>
        </p:nvSpPr>
        <p:spPr bwMode="auto">
          <a:xfrm>
            <a:off x="3095625" y="3429000"/>
            <a:ext cx="12001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0984" name="Rectangle 24"/>
          <p:cNvSpPr>
            <a:spLocks noChangeArrowheads="1"/>
          </p:cNvSpPr>
          <p:nvPr/>
        </p:nvSpPr>
        <p:spPr bwMode="auto">
          <a:xfrm>
            <a:off x="3095625" y="3062288"/>
            <a:ext cx="247650" cy="366712"/>
          </a:xfrm>
          <a:prstGeom prst="rect">
            <a:avLst/>
          </a:prstGeom>
          <a:noFill/>
          <a:ln>
            <a:noFill/>
          </a:ln>
          <a:effectLst/>
          <a:extLst/>
        </p:spPr>
        <p:txBody>
          <a:bodyPr wrap="none" anchor="ctr">
            <a:spAutoFit/>
          </a:bodyPr>
          <a:lstStyle/>
          <a:p>
            <a:pPr>
              <a:defRPr/>
            </a:pPr>
            <a:r>
              <a:rPr lang="en-US">
                <a:cs typeface="+mn-cs"/>
              </a:rPr>
              <a:t> </a:t>
            </a:r>
          </a:p>
        </p:txBody>
      </p:sp>
      <p:sp>
        <p:nvSpPr>
          <p:cNvPr id="40985" name="Rectangle 25"/>
          <p:cNvSpPr>
            <a:spLocks noChangeArrowheads="1"/>
          </p:cNvSpPr>
          <p:nvPr/>
        </p:nvSpPr>
        <p:spPr bwMode="auto">
          <a:xfrm>
            <a:off x="3095625" y="5257800"/>
            <a:ext cx="247650" cy="366713"/>
          </a:xfrm>
          <a:prstGeom prst="rect">
            <a:avLst/>
          </a:prstGeom>
          <a:noFill/>
          <a:ln>
            <a:noFill/>
          </a:ln>
          <a:effectLst/>
          <a:extLst/>
        </p:spPr>
        <p:txBody>
          <a:bodyPr wrap="none" anchor="ctr">
            <a:spAutoFit/>
          </a:bodyPr>
          <a:lstStyle/>
          <a:p>
            <a:pPr>
              <a:defRPr/>
            </a:pPr>
            <a:r>
              <a:rPr lang="en-US">
                <a:cs typeface="+mn-cs"/>
              </a:rPr>
              <a:t> </a:t>
            </a:r>
          </a:p>
        </p:txBody>
      </p:sp>
    </p:spTree>
    <p:extLst>
      <p:ext uri="{BB962C8B-B14F-4D97-AF65-F5344CB8AC3E}">
        <p14:creationId xmlns:p14="http://schemas.microsoft.com/office/powerpoint/2010/main" val="180134165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defRPr/>
            </a:pPr>
            <a:r>
              <a:rPr lang="en-US" smtClean="0">
                <a:cs typeface="+mj-cs"/>
              </a:rPr>
              <a:t>Remote Eyetracker</a:t>
            </a:r>
          </a:p>
        </p:txBody>
      </p:sp>
      <p:sp>
        <p:nvSpPr>
          <p:cNvPr id="41989" name="Rectangle 5"/>
          <p:cNvSpPr>
            <a:spLocks noChangeArrowheads="1"/>
          </p:cNvSpPr>
          <p:nvPr/>
        </p:nvSpPr>
        <p:spPr bwMode="auto">
          <a:xfrm>
            <a:off x="0" y="1874838"/>
            <a:ext cx="9144000" cy="0"/>
          </a:xfrm>
          <a:prstGeom prst="rect">
            <a:avLst/>
          </a:prstGeom>
          <a:noFill/>
          <a:ln>
            <a:noFill/>
          </a:ln>
          <a:effectLst/>
          <a:extLst/>
        </p:spPr>
        <p:txBody>
          <a:bodyPr wrap="none" anchor="ctr">
            <a:spAutoFit/>
          </a:bodyPr>
          <a:lstStyle/>
          <a:p>
            <a:pPr>
              <a:defRPr/>
            </a:pPr>
            <a:endParaRPr lang="en-US">
              <a:cs typeface="+mn-cs"/>
            </a:endParaRPr>
          </a:p>
        </p:txBody>
      </p:sp>
      <p:pic>
        <p:nvPicPr>
          <p:cNvPr id="46084" name="Picture 4" descr="tobiip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828800"/>
            <a:ext cx="3962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Rectangle 6"/>
          <p:cNvSpPr>
            <a:spLocks noChangeArrowheads="1"/>
          </p:cNvSpPr>
          <p:nvPr/>
        </p:nvSpPr>
        <p:spPr bwMode="auto">
          <a:xfrm>
            <a:off x="0" y="4618038"/>
            <a:ext cx="3460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atin typeface="Verdana" charset="0"/>
              </a:rPr>
              <a:t>  </a:t>
            </a:r>
            <a:endParaRPr lang="en-US"/>
          </a:p>
        </p:txBody>
      </p:sp>
    </p:spTree>
    <p:extLst>
      <p:ext uri="{BB962C8B-B14F-4D97-AF65-F5344CB8AC3E}">
        <p14:creationId xmlns:p14="http://schemas.microsoft.com/office/powerpoint/2010/main" val="373839851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143000"/>
            <a:ext cx="9144000" cy="4556467"/>
          </a:xfrm>
          <a:prstGeom prst="rect">
            <a:avLst/>
          </a:prstGeom>
        </p:spPr>
      </p:pic>
    </p:spTree>
    <p:extLst>
      <p:ext uri="{BB962C8B-B14F-4D97-AF65-F5344CB8AC3E}">
        <p14:creationId xmlns:p14="http://schemas.microsoft.com/office/powerpoint/2010/main" val="146789445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226803"/>
            <a:ext cx="3607816" cy="3650361"/>
          </a:xfrm>
          <a:prstGeom prst="rect">
            <a:avLst/>
          </a:prstGeom>
        </p:spPr>
      </p:pic>
      <p:pic>
        <p:nvPicPr>
          <p:cNvPr id="6" name="Picture 5"/>
          <p:cNvPicPr>
            <a:picLocks noChangeAspect="1"/>
          </p:cNvPicPr>
          <p:nvPr/>
        </p:nvPicPr>
        <p:blipFill>
          <a:blip r:embed="rId3"/>
          <a:stretch>
            <a:fillRect/>
          </a:stretch>
        </p:blipFill>
        <p:spPr>
          <a:xfrm>
            <a:off x="2518247" y="1603356"/>
            <a:ext cx="3503168" cy="3543808"/>
          </a:xfrm>
          <a:prstGeom prst="rect">
            <a:avLst/>
          </a:prstGeom>
        </p:spPr>
      </p:pic>
      <p:pic>
        <p:nvPicPr>
          <p:cNvPr id="7" name="Picture 6"/>
          <p:cNvPicPr>
            <a:picLocks noChangeAspect="1"/>
          </p:cNvPicPr>
          <p:nvPr/>
        </p:nvPicPr>
        <p:blipFill>
          <a:blip r:embed="rId4"/>
          <a:stretch>
            <a:fillRect/>
          </a:stretch>
        </p:blipFill>
        <p:spPr>
          <a:xfrm>
            <a:off x="5932805" y="0"/>
            <a:ext cx="3211195" cy="5464810"/>
          </a:xfrm>
          <a:prstGeom prst="rect">
            <a:avLst/>
          </a:prstGeom>
        </p:spPr>
      </p:pic>
    </p:spTree>
    <p:extLst>
      <p:ext uri="{BB962C8B-B14F-4D97-AF65-F5344CB8AC3E}">
        <p14:creationId xmlns:p14="http://schemas.microsoft.com/office/powerpoint/2010/main" val="266890723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Eye</a:t>
            </a:r>
            <a:r>
              <a:rPr lang="en-US" dirty="0" smtClean="0"/>
              <a:t>-Movement </a:t>
            </a:r>
            <a:r>
              <a:rPr lang="en-US" dirty="0"/>
              <a:t>P</a:t>
            </a:r>
            <a:r>
              <a:rPr lang="en-US" dirty="0" smtClean="0"/>
              <a:t>arameters </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Saccade latency: 150-175 ms;</a:t>
            </a:r>
          </a:p>
          <a:p>
            <a:pPr marL="514350" indent="-514350">
              <a:buFont typeface="+mj-lt"/>
              <a:buAutoNum type="arabicPeriod"/>
            </a:pPr>
            <a:r>
              <a:rPr lang="en-US" dirty="0" smtClean="0"/>
              <a:t>Perceptual span: ~4 symbols to the left, ~15 symbols to the right; </a:t>
            </a:r>
          </a:p>
          <a:p>
            <a:pPr marL="514350" indent="-514350">
              <a:buFont typeface="+mj-lt"/>
              <a:buAutoNum type="arabicPeriod"/>
            </a:pPr>
            <a:r>
              <a:rPr lang="en-US" dirty="0" smtClean="0"/>
              <a:t>Skipping words: 2-3-letter words are skipped 75%, 8-letter words are never skipped;</a:t>
            </a:r>
          </a:p>
          <a:p>
            <a:pPr marL="514350" indent="-514350">
              <a:buFont typeface="+mj-lt"/>
              <a:buAutoNum type="arabicPeriod"/>
            </a:pPr>
            <a:r>
              <a:rPr lang="en-US" dirty="0" smtClean="0"/>
              <a:t>Regressions: 10-letter spaces happen because of problems in understanding text</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37</a:t>
            </a:fld>
            <a:endParaRPr lang="en-US" dirty="0"/>
          </a:p>
        </p:txBody>
      </p:sp>
    </p:spTree>
    <p:extLst>
      <p:ext uri="{BB962C8B-B14F-4D97-AF65-F5344CB8AC3E}">
        <p14:creationId xmlns:p14="http://schemas.microsoft.com/office/powerpoint/2010/main" val="411135444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Eye </a:t>
            </a:r>
            <a:r>
              <a:rPr lang="en-US" dirty="0" smtClean="0"/>
              <a:t>Movements and Word Recognition in Reading</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Word frequency</a:t>
            </a:r>
          </a:p>
          <a:p>
            <a:pPr marL="514350" indent="-514350">
              <a:buFont typeface="+mj-lt"/>
              <a:buAutoNum type="arabicPeriod"/>
            </a:pPr>
            <a:r>
              <a:rPr lang="en-US" dirty="0" smtClean="0"/>
              <a:t>Word familiarity</a:t>
            </a:r>
          </a:p>
          <a:p>
            <a:pPr marL="514350" indent="-514350">
              <a:buFont typeface="+mj-lt"/>
              <a:buAutoNum type="arabicPeriod"/>
            </a:pPr>
            <a:r>
              <a:rPr lang="en-US" dirty="0" smtClean="0"/>
              <a:t>Age of acquisition</a:t>
            </a:r>
          </a:p>
          <a:p>
            <a:pPr marL="514350" indent="-514350">
              <a:buFont typeface="+mj-lt"/>
              <a:buAutoNum type="arabicPeriod"/>
            </a:pPr>
            <a:r>
              <a:rPr lang="en-US" dirty="0" smtClean="0"/>
              <a:t>Number of meanings</a:t>
            </a:r>
          </a:p>
          <a:p>
            <a:pPr marL="514350" indent="-514350">
              <a:buFont typeface="+mj-lt"/>
              <a:buAutoNum type="arabicPeriod"/>
            </a:pPr>
            <a:r>
              <a:rPr lang="en-US" dirty="0" smtClean="0"/>
              <a:t>Morphology</a:t>
            </a:r>
          </a:p>
          <a:p>
            <a:pPr marL="514350" indent="-514350">
              <a:buFont typeface="+mj-lt"/>
              <a:buAutoNum type="arabicPeriod"/>
            </a:pPr>
            <a:r>
              <a:rPr lang="en-US" dirty="0" smtClean="0"/>
              <a:t>Predictability</a:t>
            </a:r>
          </a:p>
          <a:p>
            <a:pPr marL="514350" indent="-514350">
              <a:buFont typeface="+mj-lt"/>
              <a:buAutoNum type="arabicPeriod"/>
            </a:pPr>
            <a:r>
              <a:rPr lang="en-US" dirty="0" smtClean="0"/>
              <a:t>Plausibility</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38</a:t>
            </a:fld>
            <a:endParaRPr lang="en-US" dirty="0"/>
          </a:p>
        </p:txBody>
      </p:sp>
    </p:spTree>
    <p:extLst>
      <p:ext uri="{BB962C8B-B14F-4D97-AF65-F5344CB8AC3E}">
        <p14:creationId xmlns:p14="http://schemas.microsoft.com/office/powerpoint/2010/main" val="190012837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examples</a:t>
            </a:r>
            <a:endParaRPr lang="en-US" dirty="0"/>
          </a:p>
        </p:txBody>
      </p:sp>
      <p:sp>
        <p:nvSpPr>
          <p:cNvPr id="3" name="Content Placeholder 2"/>
          <p:cNvSpPr>
            <a:spLocks noGrp="1"/>
          </p:cNvSpPr>
          <p:nvPr>
            <p:ph idx="1"/>
          </p:nvPr>
        </p:nvSpPr>
        <p:spPr/>
        <p:txBody>
          <a:bodyPr/>
          <a:lstStyle/>
          <a:p>
            <a:r>
              <a:rPr lang="en-US" dirty="0" smtClean="0"/>
              <a:t>Eye movement reading videos</a:t>
            </a:r>
            <a:endParaRPr lang="en-US" dirty="0" smtClean="0"/>
          </a:p>
        </p:txBody>
      </p:sp>
    </p:spTree>
    <p:extLst>
      <p:ext uri="{BB962C8B-B14F-4D97-AF65-F5344CB8AC3E}">
        <p14:creationId xmlns:p14="http://schemas.microsoft.com/office/powerpoint/2010/main" val="373006761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eye movements</a:t>
            </a:r>
            <a:endParaRPr lang="en-US" dirty="0"/>
          </a:p>
        </p:txBody>
      </p:sp>
      <p:sp>
        <p:nvSpPr>
          <p:cNvPr id="3" name="Content Placeholder 2"/>
          <p:cNvSpPr>
            <a:spLocks noGrp="1"/>
          </p:cNvSpPr>
          <p:nvPr>
            <p:ph idx="1"/>
          </p:nvPr>
        </p:nvSpPr>
        <p:spPr/>
        <p:txBody>
          <a:bodyPr>
            <a:normAutofit/>
          </a:bodyPr>
          <a:lstStyle/>
          <a:p>
            <a:r>
              <a:rPr lang="en-US" dirty="0" smtClean="0"/>
              <a:t>Pursuit:</a:t>
            </a:r>
          </a:p>
          <a:p>
            <a:pPr lvl="1"/>
            <a:r>
              <a:rPr lang="en-US" dirty="0" smtClean="0"/>
              <a:t>Smooth movements when tracking a moving object</a:t>
            </a:r>
          </a:p>
          <a:p>
            <a:r>
              <a:rPr lang="en-US" dirty="0" smtClean="0"/>
              <a:t>Saccades:</a:t>
            </a:r>
          </a:p>
          <a:p>
            <a:pPr lvl="1"/>
            <a:r>
              <a:rPr lang="en-US" dirty="0" smtClean="0"/>
              <a:t>Rapid, ballistic shifts in fixation.</a:t>
            </a:r>
          </a:p>
          <a:p>
            <a:pPr marL="0" indent="0">
              <a:buNone/>
            </a:pPr>
            <a:endParaRPr lang="en-US" dirty="0">
              <a:hlinkClick r:id="rId2"/>
            </a:endParaRPr>
          </a:p>
        </p:txBody>
      </p:sp>
    </p:spTree>
    <p:extLst>
      <p:ext uri="{BB962C8B-B14F-4D97-AF65-F5344CB8AC3E}">
        <p14:creationId xmlns:p14="http://schemas.microsoft.com/office/powerpoint/2010/main" val="379213320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a:xfrm>
            <a:off x="838200" y="228600"/>
            <a:ext cx="7772400" cy="1143000"/>
          </a:xfrm>
        </p:spPr>
        <p:txBody>
          <a:bodyPr/>
          <a:lstStyle/>
          <a:p>
            <a:pPr eaLnBrk="1" hangingPunct="1">
              <a:defRPr/>
            </a:pPr>
            <a:r>
              <a:rPr lang="en-US" sz="3200" dirty="0" smtClean="0">
                <a:cs typeface="+mj-cs"/>
              </a:rPr>
              <a:t>Why are there eye movements?</a:t>
            </a:r>
          </a:p>
        </p:txBody>
      </p:sp>
      <p:pic>
        <p:nvPicPr>
          <p:cNvPr id="1638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905000"/>
            <a:ext cx="3810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 Box 6"/>
          <p:cNvSpPr txBox="1">
            <a:spLocks noChangeArrowheads="1"/>
          </p:cNvSpPr>
          <p:nvPr/>
        </p:nvSpPr>
        <p:spPr bwMode="auto">
          <a:xfrm>
            <a:off x="2971800" y="1447800"/>
            <a:ext cx="758825" cy="366713"/>
          </a:xfrm>
          <a:prstGeom prst="rect">
            <a:avLst/>
          </a:prstGeom>
          <a:noFill/>
          <a:ln>
            <a:noFill/>
          </a:ln>
          <a:effectLst/>
          <a:extLst/>
        </p:spPr>
        <p:txBody>
          <a:bodyPr wrap="none">
            <a:spAutoFit/>
          </a:bodyPr>
          <a:lstStyle/>
          <a:p>
            <a:pPr>
              <a:defRPr/>
            </a:pPr>
            <a:r>
              <a:rPr lang="en-US" sz="1400" b="1" dirty="0">
                <a:cs typeface="+mn-cs"/>
              </a:rPr>
              <a:t>Fovea</a:t>
            </a:r>
            <a:r>
              <a:rPr lang="en-US" dirty="0">
                <a:cs typeface="+mn-cs"/>
              </a:rPr>
              <a:t> </a:t>
            </a:r>
          </a:p>
        </p:txBody>
      </p:sp>
      <p:sp>
        <p:nvSpPr>
          <p:cNvPr id="5127" name="Line 7"/>
          <p:cNvSpPr>
            <a:spLocks noChangeShapeType="1"/>
          </p:cNvSpPr>
          <p:nvPr/>
        </p:nvSpPr>
        <p:spPr bwMode="auto">
          <a:xfrm flipH="1">
            <a:off x="3352800" y="1828800"/>
            <a:ext cx="76200" cy="1143000"/>
          </a:xfrm>
          <a:prstGeom prst="line">
            <a:avLst/>
          </a:prstGeom>
          <a:noFill/>
          <a:ln w="9525">
            <a:solidFill>
              <a:schemeClr val="tx1"/>
            </a:solidFill>
            <a:round/>
            <a:headEnd/>
            <a:tailEnd/>
          </a:ln>
          <a:effectLst/>
          <a:extLst/>
        </p:spPr>
        <p:txBody>
          <a:bodyPr/>
          <a:lstStyle/>
          <a:p>
            <a:pPr>
              <a:defRPr/>
            </a:pPr>
            <a:endParaRPr lang="en-US">
              <a:cs typeface="+mn-cs"/>
            </a:endParaRPr>
          </a:p>
        </p:txBody>
      </p:sp>
      <p:pic>
        <p:nvPicPr>
          <p:cNvPr id="5130" name="Picture 10" descr="duchowski_fig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5500" y="1273175"/>
            <a:ext cx="4203700" cy="436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17"/>
          <p:cNvGrpSpPr>
            <a:grpSpLocks/>
          </p:cNvGrpSpPr>
          <p:nvPr/>
        </p:nvGrpSpPr>
        <p:grpSpPr bwMode="auto">
          <a:xfrm>
            <a:off x="1676400" y="2971800"/>
            <a:ext cx="1835150" cy="163513"/>
            <a:chOff x="1056" y="1872"/>
            <a:chExt cx="1156" cy="103"/>
          </a:xfrm>
        </p:grpSpPr>
        <p:sp>
          <p:nvSpPr>
            <p:cNvPr id="2" name="Freeform 11"/>
            <p:cNvSpPr>
              <a:spLocks/>
            </p:cNvSpPr>
            <p:nvPr/>
          </p:nvSpPr>
          <p:spPr bwMode="auto">
            <a:xfrm flipH="1">
              <a:off x="1056" y="1872"/>
              <a:ext cx="1128" cy="57"/>
            </a:xfrm>
            <a:custGeom>
              <a:avLst/>
              <a:gdLst>
                <a:gd name="T0" fmla="*/ 0 w 888"/>
                <a:gd name="T1" fmla="*/ 55 h 55"/>
                <a:gd name="T2" fmla="*/ 63 w 888"/>
                <a:gd name="T3" fmla="*/ 48 h 55"/>
                <a:gd name="T4" fmla="*/ 83 w 888"/>
                <a:gd name="T5" fmla="*/ 34 h 55"/>
                <a:gd name="T6" fmla="*/ 257 w 888"/>
                <a:gd name="T7" fmla="*/ 21 h 55"/>
                <a:gd name="T8" fmla="*/ 541 w 888"/>
                <a:gd name="T9" fmla="*/ 0 h 55"/>
                <a:gd name="T10" fmla="*/ 888 w 888"/>
                <a:gd name="T11" fmla="*/ 7 h 55"/>
              </a:gdLst>
              <a:ahLst/>
              <a:cxnLst>
                <a:cxn ang="0">
                  <a:pos x="T0" y="T1"/>
                </a:cxn>
                <a:cxn ang="0">
                  <a:pos x="T2" y="T3"/>
                </a:cxn>
                <a:cxn ang="0">
                  <a:pos x="T4" y="T5"/>
                </a:cxn>
                <a:cxn ang="0">
                  <a:pos x="T6" y="T7"/>
                </a:cxn>
                <a:cxn ang="0">
                  <a:pos x="T8" y="T9"/>
                </a:cxn>
                <a:cxn ang="0">
                  <a:pos x="T10" y="T11"/>
                </a:cxn>
              </a:cxnLst>
              <a:rect l="0" t="0" r="r" b="b"/>
              <a:pathLst>
                <a:path w="888" h="55">
                  <a:moveTo>
                    <a:pt x="0" y="55"/>
                  </a:moveTo>
                  <a:cubicBezTo>
                    <a:pt x="21" y="53"/>
                    <a:pt x="43" y="53"/>
                    <a:pt x="63" y="48"/>
                  </a:cubicBezTo>
                  <a:cubicBezTo>
                    <a:pt x="71" y="46"/>
                    <a:pt x="75" y="37"/>
                    <a:pt x="83" y="34"/>
                  </a:cubicBezTo>
                  <a:cubicBezTo>
                    <a:pt x="138" y="15"/>
                    <a:pt x="199" y="24"/>
                    <a:pt x="257" y="21"/>
                  </a:cubicBezTo>
                  <a:cubicBezTo>
                    <a:pt x="367" y="10"/>
                    <a:pt x="407" y="5"/>
                    <a:pt x="541" y="0"/>
                  </a:cubicBezTo>
                  <a:cubicBezTo>
                    <a:pt x="851" y="7"/>
                    <a:pt x="736" y="7"/>
                    <a:pt x="888" y="7"/>
                  </a:cubicBezTo>
                </a:path>
              </a:pathLst>
            </a:custGeom>
            <a:noFill/>
            <a:ln w="9525">
              <a:solidFill>
                <a:schemeClr val="tx1"/>
              </a:solidFill>
              <a:round/>
              <a:headEnd/>
              <a:tailEnd/>
            </a:ln>
            <a:effectLst/>
            <a:extLst/>
          </p:spPr>
          <p:txBody>
            <a:bodyPr/>
            <a:lstStyle/>
            <a:p>
              <a:pPr>
                <a:defRPr/>
              </a:pPr>
              <a:endParaRPr lang="en-US">
                <a:cs typeface="+mn-cs"/>
              </a:endParaRPr>
            </a:p>
          </p:txBody>
        </p:sp>
        <p:sp>
          <p:nvSpPr>
            <p:cNvPr id="5132" name="Freeform 12"/>
            <p:cNvSpPr>
              <a:spLocks/>
            </p:cNvSpPr>
            <p:nvPr/>
          </p:nvSpPr>
          <p:spPr bwMode="auto">
            <a:xfrm flipH="1">
              <a:off x="1056" y="1920"/>
              <a:ext cx="1156" cy="55"/>
            </a:xfrm>
            <a:custGeom>
              <a:avLst/>
              <a:gdLst>
                <a:gd name="T0" fmla="*/ 0 w 888"/>
                <a:gd name="T1" fmla="*/ 55 h 55"/>
                <a:gd name="T2" fmla="*/ 63 w 888"/>
                <a:gd name="T3" fmla="*/ 48 h 55"/>
                <a:gd name="T4" fmla="*/ 83 w 888"/>
                <a:gd name="T5" fmla="*/ 34 h 55"/>
                <a:gd name="T6" fmla="*/ 257 w 888"/>
                <a:gd name="T7" fmla="*/ 21 h 55"/>
                <a:gd name="T8" fmla="*/ 541 w 888"/>
                <a:gd name="T9" fmla="*/ 0 h 55"/>
                <a:gd name="T10" fmla="*/ 888 w 888"/>
                <a:gd name="T11" fmla="*/ 7 h 55"/>
              </a:gdLst>
              <a:ahLst/>
              <a:cxnLst>
                <a:cxn ang="0">
                  <a:pos x="T0" y="T1"/>
                </a:cxn>
                <a:cxn ang="0">
                  <a:pos x="T2" y="T3"/>
                </a:cxn>
                <a:cxn ang="0">
                  <a:pos x="T4" y="T5"/>
                </a:cxn>
                <a:cxn ang="0">
                  <a:pos x="T6" y="T7"/>
                </a:cxn>
                <a:cxn ang="0">
                  <a:pos x="T8" y="T9"/>
                </a:cxn>
                <a:cxn ang="0">
                  <a:pos x="T10" y="T11"/>
                </a:cxn>
              </a:cxnLst>
              <a:rect l="0" t="0" r="r" b="b"/>
              <a:pathLst>
                <a:path w="888" h="55">
                  <a:moveTo>
                    <a:pt x="0" y="55"/>
                  </a:moveTo>
                  <a:cubicBezTo>
                    <a:pt x="21" y="53"/>
                    <a:pt x="43" y="53"/>
                    <a:pt x="63" y="48"/>
                  </a:cubicBezTo>
                  <a:cubicBezTo>
                    <a:pt x="71" y="46"/>
                    <a:pt x="75" y="37"/>
                    <a:pt x="83" y="34"/>
                  </a:cubicBezTo>
                  <a:cubicBezTo>
                    <a:pt x="138" y="15"/>
                    <a:pt x="199" y="24"/>
                    <a:pt x="257" y="21"/>
                  </a:cubicBezTo>
                  <a:cubicBezTo>
                    <a:pt x="367" y="10"/>
                    <a:pt x="407" y="5"/>
                    <a:pt x="541" y="0"/>
                  </a:cubicBezTo>
                  <a:cubicBezTo>
                    <a:pt x="851" y="7"/>
                    <a:pt x="736" y="7"/>
                    <a:pt x="888" y="7"/>
                  </a:cubicBezTo>
                </a:path>
              </a:pathLst>
            </a:custGeom>
            <a:noFill/>
            <a:ln w="9525">
              <a:solidFill>
                <a:schemeClr val="tx1"/>
              </a:solidFill>
              <a:round/>
              <a:headEnd/>
              <a:tailEnd/>
            </a:ln>
            <a:effectLst/>
            <a:extLst/>
          </p:spPr>
          <p:txBody>
            <a:bodyPr/>
            <a:lstStyle/>
            <a:p>
              <a:pPr>
                <a:defRPr/>
              </a:pPr>
              <a:endParaRPr lang="en-US">
                <a:cs typeface="+mn-cs"/>
              </a:endParaRPr>
            </a:p>
          </p:txBody>
        </p:sp>
      </p:grpSp>
      <p:sp>
        <p:nvSpPr>
          <p:cNvPr id="5134" name="Text Box 14"/>
          <p:cNvSpPr txBox="1">
            <a:spLocks noChangeArrowheads="1"/>
          </p:cNvSpPr>
          <p:nvPr/>
        </p:nvSpPr>
        <p:spPr bwMode="auto">
          <a:xfrm>
            <a:off x="3581400" y="2057400"/>
            <a:ext cx="725488" cy="304800"/>
          </a:xfrm>
          <a:prstGeom prst="rect">
            <a:avLst/>
          </a:prstGeom>
          <a:solidFill>
            <a:schemeClr val="bg1"/>
          </a:solidFill>
          <a:ln>
            <a:noFill/>
          </a:ln>
          <a:effectLst/>
          <a:extLst/>
        </p:spPr>
        <p:txBody>
          <a:bodyPr wrap="none">
            <a:spAutoFit/>
          </a:bodyPr>
          <a:lstStyle/>
          <a:p>
            <a:pPr>
              <a:defRPr/>
            </a:pPr>
            <a:r>
              <a:rPr lang="en-US" sz="1400" b="1" dirty="0">
                <a:cs typeface="+mn-cs"/>
              </a:rPr>
              <a:t>Retina</a:t>
            </a:r>
          </a:p>
        </p:txBody>
      </p:sp>
      <p:sp>
        <p:nvSpPr>
          <p:cNvPr id="5135" name="Text Box 15"/>
          <p:cNvSpPr txBox="1">
            <a:spLocks noChangeArrowheads="1"/>
          </p:cNvSpPr>
          <p:nvPr/>
        </p:nvSpPr>
        <p:spPr bwMode="auto">
          <a:xfrm>
            <a:off x="3494088" y="2514600"/>
            <a:ext cx="1228725" cy="304800"/>
          </a:xfrm>
          <a:prstGeom prst="rect">
            <a:avLst/>
          </a:prstGeom>
          <a:solidFill>
            <a:schemeClr val="bg1"/>
          </a:solidFill>
          <a:ln>
            <a:noFill/>
          </a:ln>
          <a:effectLst/>
          <a:extLst/>
        </p:spPr>
        <p:txBody>
          <a:bodyPr wrap="none">
            <a:spAutoFit/>
          </a:bodyPr>
          <a:lstStyle/>
          <a:p>
            <a:pPr>
              <a:defRPr/>
            </a:pPr>
            <a:r>
              <a:rPr lang="en-US" sz="1400" b="1">
                <a:cs typeface="+mn-cs"/>
              </a:rPr>
              <a:t>Optic Nerve </a:t>
            </a:r>
          </a:p>
        </p:txBody>
      </p:sp>
      <p:pic>
        <p:nvPicPr>
          <p:cNvPr id="16394" name="Picture 18"/>
          <p:cNvPicPr>
            <a:picLocks noChangeAspect="1" noChangeArrowheads="1"/>
          </p:cNvPicPr>
          <p:nvPr/>
        </p:nvPicPr>
        <p:blipFill>
          <a:blip r:embed="rId4">
            <a:extLst>
              <a:ext uri="{28A0092B-C50C-407E-A947-70E740481C1C}">
                <a14:useLocalDpi xmlns:a14="http://schemas.microsoft.com/office/drawing/2010/main" val="0"/>
              </a:ext>
            </a:extLst>
          </a:blip>
          <a:srcRect l="75999" t="89999"/>
          <a:stretch>
            <a:fillRect/>
          </a:stretch>
        </p:blipFill>
        <p:spPr bwMode="auto">
          <a:xfrm>
            <a:off x="457200" y="4648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4"/>
          <p:cNvGrpSpPr>
            <a:grpSpLocks/>
          </p:cNvGrpSpPr>
          <p:nvPr/>
        </p:nvGrpSpPr>
        <p:grpSpPr bwMode="auto">
          <a:xfrm>
            <a:off x="5873750" y="1911350"/>
            <a:ext cx="2508250" cy="2686050"/>
            <a:chOff x="3700" y="1204"/>
            <a:chExt cx="1580" cy="1692"/>
          </a:xfrm>
        </p:grpSpPr>
        <p:grpSp>
          <p:nvGrpSpPr>
            <p:cNvPr id="16396" name="Group 31"/>
            <p:cNvGrpSpPr>
              <a:grpSpLocks/>
            </p:cNvGrpSpPr>
            <p:nvPr/>
          </p:nvGrpSpPr>
          <p:grpSpPr bwMode="auto">
            <a:xfrm>
              <a:off x="3700" y="1204"/>
              <a:ext cx="1572" cy="1692"/>
              <a:chOff x="3700" y="1204"/>
              <a:chExt cx="1572" cy="1692"/>
            </a:xfrm>
          </p:grpSpPr>
          <p:sp>
            <p:nvSpPr>
              <p:cNvPr id="5140" name="Freeform 20"/>
              <p:cNvSpPr>
                <a:spLocks/>
              </p:cNvSpPr>
              <p:nvPr/>
            </p:nvSpPr>
            <p:spPr bwMode="auto">
              <a:xfrm>
                <a:off x="4392" y="1204"/>
                <a:ext cx="36" cy="1153"/>
              </a:xfrm>
              <a:custGeom>
                <a:avLst/>
                <a:gdLst>
                  <a:gd name="T0" fmla="*/ 36 w 36"/>
                  <a:gd name="T1" fmla="*/ 0 h 1153"/>
                  <a:gd name="T2" fmla="*/ 32 w 36"/>
                  <a:gd name="T3" fmla="*/ 452 h 1153"/>
                  <a:gd name="T4" fmla="*/ 28 w 36"/>
                  <a:gd name="T5" fmla="*/ 656 h 1153"/>
                  <a:gd name="T6" fmla="*/ 24 w 36"/>
                  <a:gd name="T7" fmla="*/ 784 h 1153"/>
                  <a:gd name="T8" fmla="*/ 12 w 36"/>
                  <a:gd name="T9" fmla="*/ 824 h 1153"/>
                  <a:gd name="T10" fmla="*/ 8 w 36"/>
                  <a:gd name="T11" fmla="*/ 1104 h 1153"/>
                  <a:gd name="T12" fmla="*/ 0 w 36"/>
                  <a:gd name="T13" fmla="*/ 1152 h 1153"/>
                </a:gdLst>
                <a:ahLst/>
                <a:cxnLst>
                  <a:cxn ang="0">
                    <a:pos x="T0" y="T1"/>
                  </a:cxn>
                  <a:cxn ang="0">
                    <a:pos x="T2" y="T3"/>
                  </a:cxn>
                  <a:cxn ang="0">
                    <a:pos x="T4" y="T5"/>
                  </a:cxn>
                  <a:cxn ang="0">
                    <a:pos x="T6" y="T7"/>
                  </a:cxn>
                  <a:cxn ang="0">
                    <a:pos x="T8" y="T9"/>
                  </a:cxn>
                  <a:cxn ang="0">
                    <a:pos x="T10" y="T11"/>
                  </a:cxn>
                  <a:cxn ang="0">
                    <a:pos x="T12" y="T13"/>
                  </a:cxn>
                </a:cxnLst>
                <a:rect l="0" t="0" r="r" b="b"/>
                <a:pathLst>
                  <a:path w="36" h="1153">
                    <a:moveTo>
                      <a:pt x="36" y="0"/>
                    </a:moveTo>
                    <a:cubicBezTo>
                      <a:pt x="35" y="151"/>
                      <a:pt x="34" y="301"/>
                      <a:pt x="32" y="452"/>
                    </a:cubicBezTo>
                    <a:cubicBezTo>
                      <a:pt x="31" y="520"/>
                      <a:pt x="30" y="588"/>
                      <a:pt x="28" y="656"/>
                    </a:cubicBezTo>
                    <a:cubicBezTo>
                      <a:pt x="27" y="699"/>
                      <a:pt x="26" y="741"/>
                      <a:pt x="24" y="784"/>
                    </a:cubicBezTo>
                    <a:cubicBezTo>
                      <a:pt x="23" y="798"/>
                      <a:pt x="12" y="824"/>
                      <a:pt x="12" y="824"/>
                    </a:cubicBezTo>
                    <a:cubicBezTo>
                      <a:pt x="11" y="917"/>
                      <a:pt x="10" y="1011"/>
                      <a:pt x="8" y="1104"/>
                    </a:cubicBezTo>
                    <a:cubicBezTo>
                      <a:pt x="7" y="1153"/>
                      <a:pt x="20" y="1152"/>
                      <a:pt x="0" y="1152"/>
                    </a:cubicBezTo>
                  </a:path>
                </a:pathLst>
              </a:custGeom>
              <a:noFill/>
              <a:ln w="57150" cmpd="sng">
                <a:solidFill>
                  <a:srgbClr val="FF0000"/>
                </a:solidFill>
                <a:round/>
                <a:headEnd/>
                <a:tailEnd/>
              </a:ln>
              <a:effectLst/>
              <a:extLst/>
            </p:spPr>
            <p:txBody>
              <a:bodyPr/>
              <a:lstStyle/>
              <a:p>
                <a:pPr>
                  <a:defRPr/>
                </a:pPr>
                <a:endParaRPr lang="en-US">
                  <a:cs typeface="+mn-cs"/>
                </a:endParaRPr>
              </a:p>
            </p:txBody>
          </p:sp>
          <p:sp>
            <p:nvSpPr>
              <p:cNvPr id="5141" name="Freeform 21"/>
              <p:cNvSpPr>
                <a:spLocks/>
              </p:cNvSpPr>
              <p:nvPr/>
            </p:nvSpPr>
            <p:spPr bwMode="auto">
              <a:xfrm>
                <a:off x="3700" y="2528"/>
                <a:ext cx="664" cy="340"/>
              </a:xfrm>
              <a:custGeom>
                <a:avLst/>
                <a:gdLst>
                  <a:gd name="T0" fmla="*/ 0 w 664"/>
                  <a:gd name="T1" fmla="*/ 320 h 340"/>
                  <a:gd name="T2" fmla="*/ 84 w 664"/>
                  <a:gd name="T3" fmla="*/ 328 h 340"/>
                  <a:gd name="T4" fmla="*/ 120 w 664"/>
                  <a:gd name="T5" fmla="*/ 340 h 340"/>
                  <a:gd name="T6" fmla="*/ 168 w 664"/>
                  <a:gd name="T7" fmla="*/ 320 h 340"/>
                  <a:gd name="T8" fmla="*/ 392 w 664"/>
                  <a:gd name="T9" fmla="*/ 316 h 340"/>
                  <a:gd name="T10" fmla="*/ 448 w 664"/>
                  <a:gd name="T11" fmla="*/ 296 h 340"/>
                  <a:gd name="T12" fmla="*/ 516 w 664"/>
                  <a:gd name="T13" fmla="*/ 276 h 340"/>
                  <a:gd name="T14" fmla="*/ 576 w 664"/>
                  <a:gd name="T15" fmla="*/ 260 h 340"/>
                  <a:gd name="T16" fmla="*/ 596 w 664"/>
                  <a:gd name="T17" fmla="*/ 220 h 340"/>
                  <a:gd name="T18" fmla="*/ 628 w 664"/>
                  <a:gd name="T19" fmla="*/ 140 h 340"/>
                  <a:gd name="T20" fmla="*/ 640 w 664"/>
                  <a:gd name="T21" fmla="*/ 80 h 340"/>
                  <a:gd name="T22" fmla="*/ 652 w 664"/>
                  <a:gd name="T23" fmla="*/ 76 h 340"/>
                  <a:gd name="T24" fmla="*/ 660 w 664"/>
                  <a:gd name="T25" fmla="*/ 12 h 340"/>
                  <a:gd name="T26" fmla="*/ 664 w 664"/>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4" h="340">
                    <a:moveTo>
                      <a:pt x="0" y="320"/>
                    </a:moveTo>
                    <a:cubicBezTo>
                      <a:pt x="14" y="321"/>
                      <a:pt x="63" y="323"/>
                      <a:pt x="84" y="328"/>
                    </a:cubicBezTo>
                    <a:cubicBezTo>
                      <a:pt x="96" y="331"/>
                      <a:pt x="120" y="340"/>
                      <a:pt x="120" y="340"/>
                    </a:cubicBezTo>
                    <a:cubicBezTo>
                      <a:pt x="166" y="334"/>
                      <a:pt x="144" y="321"/>
                      <a:pt x="168" y="320"/>
                    </a:cubicBezTo>
                    <a:cubicBezTo>
                      <a:pt x="243" y="317"/>
                      <a:pt x="317" y="317"/>
                      <a:pt x="392" y="316"/>
                    </a:cubicBezTo>
                    <a:cubicBezTo>
                      <a:pt x="407" y="294"/>
                      <a:pt x="420" y="299"/>
                      <a:pt x="448" y="296"/>
                    </a:cubicBezTo>
                    <a:cubicBezTo>
                      <a:pt x="474" y="287"/>
                      <a:pt x="486" y="280"/>
                      <a:pt x="516" y="276"/>
                    </a:cubicBezTo>
                    <a:cubicBezTo>
                      <a:pt x="536" y="269"/>
                      <a:pt x="556" y="264"/>
                      <a:pt x="576" y="260"/>
                    </a:cubicBezTo>
                    <a:cubicBezTo>
                      <a:pt x="582" y="242"/>
                      <a:pt x="576" y="227"/>
                      <a:pt x="596" y="220"/>
                    </a:cubicBezTo>
                    <a:cubicBezTo>
                      <a:pt x="613" y="195"/>
                      <a:pt x="611" y="165"/>
                      <a:pt x="628" y="140"/>
                    </a:cubicBezTo>
                    <a:cubicBezTo>
                      <a:pt x="631" y="127"/>
                      <a:pt x="635" y="90"/>
                      <a:pt x="640" y="80"/>
                    </a:cubicBezTo>
                    <a:cubicBezTo>
                      <a:pt x="642" y="76"/>
                      <a:pt x="648" y="77"/>
                      <a:pt x="652" y="76"/>
                    </a:cubicBezTo>
                    <a:cubicBezTo>
                      <a:pt x="663" y="44"/>
                      <a:pt x="651" y="81"/>
                      <a:pt x="660" y="12"/>
                    </a:cubicBezTo>
                    <a:cubicBezTo>
                      <a:pt x="661" y="8"/>
                      <a:pt x="664" y="0"/>
                      <a:pt x="664" y="0"/>
                    </a:cubicBezTo>
                  </a:path>
                </a:pathLst>
              </a:custGeom>
              <a:noFill/>
              <a:ln w="57150" cmpd="sng">
                <a:solidFill>
                  <a:srgbClr val="FF0000"/>
                </a:solidFill>
                <a:round/>
                <a:headEnd/>
                <a:tailEnd/>
              </a:ln>
              <a:effectLst/>
              <a:extLst/>
            </p:spPr>
            <p:txBody>
              <a:bodyPr/>
              <a:lstStyle/>
              <a:p>
                <a:pPr>
                  <a:defRPr/>
                </a:pPr>
                <a:endParaRPr lang="en-US">
                  <a:cs typeface="+mn-cs"/>
                </a:endParaRPr>
              </a:p>
            </p:txBody>
          </p:sp>
          <p:sp>
            <p:nvSpPr>
              <p:cNvPr id="5142" name="Freeform 22"/>
              <p:cNvSpPr>
                <a:spLocks/>
              </p:cNvSpPr>
              <p:nvPr/>
            </p:nvSpPr>
            <p:spPr bwMode="auto">
              <a:xfrm>
                <a:off x="4355" y="2228"/>
                <a:ext cx="46" cy="336"/>
              </a:xfrm>
              <a:custGeom>
                <a:avLst/>
                <a:gdLst>
                  <a:gd name="T0" fmla="*/ 45 w 46"/>
                  <a:gd name="T1" fmla="*/ 0 h 336"/>
                  <a:gd name="T2" fmla="*/ 29 w 46"/>
                  <a:gd name="T3" fmla="*/ 164 h 336"/>
                  <a:gd name="T4" fmla="*/ 17 w 46"/>
                  <a:gd name="T5" fmla="*/ 252 h 336"/>
                  <a:gd name="T6" fmla="*/ 5 w 46"/>
                  <a:gd name="T7" fmla="*/ 288 h 336"/>
                  <a:gd name="T8" fmla="*/ 1 w 46"/>
                  <a:gd name="T9" fmla="*/ 336 h 336"/>
                </a:gdLst>
                <a:ahLst/>
                <a:cxnLst>
                  <a:cxn ang="0">
                    <a:pos x="T0" y="T1"/>
                  </a:cxn>
                  <a:cxn ang="0">
                    <a:pos x="T2" y="T3"/>
                  </a:cxn>
                  <a:cxn ang="0">
                    <a:pos x="T4" y="T5"/>
                  </a:cxn>
                  <a:cxn ang="0">
                    <a:pos x="T6" y="T7"/>
                  </a:cxn>
                  <a:cxn ang="0">
                    <a:pos x="T8" y="T9"/>
                  </a:cxn>
                </a:cxnLst>
                <a:rect l="0" t="0" r="r" b="b"/>
                <a:pathLst>
                  <a:path w="46" h="336">
                    <a:moveTo>
                      <a:pt x="45" y="0"/>
                    </a:moveTo>
                    <a:cubicBezTo>
                      <a:pt x="42" y="53"/>
                      <a:pt x="46" y="114"/>
                      <a:pt x="29" y="164"/>
                    </a:cubicBezTo>
                    <a:cubicBezTo>
                      <a:pt x="24" y="236"/>
                      <a:pt x="32" y="208"/>
                      <a:pt x="17" y="252"/>
                    </a:cubicBezTo>
                    <a:cubicBezTo>
                      <a:pt x="13" y="264"/>
                      <a:pt x="5" y="288"/>
                      <a:pt x="5" y="288"/>
                    </a:cubicBezTo>
                    <a:cubicBezTo>
                      <a:pt x="0" y="325"/>
                      <a:pt x="1" y="309"/>
                      <a:pt x="1" y="336"/>
                    </a:cubicBezTo>
                  </a:path>
                </a:pathLst>
              </a:custGeom>
              <a:noFill/>
              <a:ln w="57150" cmpd="sng">
                <a:solidFill>
                  <a:srgbClr val="FF0000"/>
                </a:solidFill>
                <a:round/>
                <a:headEnd/>
                <a:tailEnd/>
              </a:ln>
              <a:effectLst/>
              <a:extLst/>
            </p:spPr>
            <p:txBody>
              <a:bodyPr/>
              <a:lstStyle/>
              <a:p>
                <a:pPr>
                  <a:defRPr/>
                </a:pPr>
                <a:endParaRPr lang="en-US">
                  <a:cs typeface="+mn-cs"/>
                </a:endParaRPr>
              </a:p>
            </p:txBody>
          </p:sp>
          <p:sp>
            <p:nvSpPr>
              <p:cNvPr id="5145" name="Freeform 25"/>
              <p:cNvSpPr>
                <a:spLocks/>
              </p:cNvSpPr>
              <p:nvPr/>
            </p:nvSpPr>
            <p:spPr bwMode="auto">
              <a:xfrm>
                <a:off x="4716" y="2811"/>
                <a:ext cx="556" cy="57"/>
              </a:xfrm>
              <a:custGeom>
                <a:avLst/>
                <a:gdLst>
                  <a:gd name="T0" fmla="*/ 556 w 556"/>
                  <a:gd name="T1" fmla="*/ 33 h 57"/>
                  <a:gd name="T2" fmla="*/ 400 w 556"/>
                  <a:gd name="T3" fmla="*/ 29 h 57"/>
                  <a:gd name="T4" fmla="*/ 336 w 556"/>
                  <a:gd name="T5" fmla="*/ 41 h 57"/>
                  <a:gd name="T6" fmla="*/ 332 w 556"/>
                  <a:gd name="T7" fmla="*/ 53 h 57"/>
                  <a:gd name="T8" fmla="*/ 320 w 556"/>
                  <a:gd name="T9" fmla="*/ 57 h 57"/>
                  <a:gd name="T10" fmla="*/ 200 w 556"/>
                  <a:gd name="T11" fmla="*/ 21 h 57"/>
                  <a:gd name="T12" fmla="*/ 4 w 556"/>
                  <a:gd name="T13" fmla="*/ 17 h 57"/>
                  <a:gd name="T14" fmla="*/ 0 w 556"/>
                  <a:gd name="T15" fmla="*/ 13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6" h="57">
                    <a:moveTo>
                      <a:pt x="556" y="33"/>
                    </a:moveTo>
                    <a:cubicBezTo>
                      <a:pt x="492" y="29"/>
                      <a:pt x="464" y="25"/>
                      <a:pt x="400" y="29"/>
                    </a:cubicBezTo>
                    <a:cubicBezTo>
                      <a:pt x="365" y="52"/>
                      <a:pt x="424" y="16"/>
                      <a:pt x="336" y="41"/>
                    </a:cubicBezTo>
                    <a:cubicBezTo>
                      <a:pt x="332" y="42"/>
                      <a:pt x="335" y="50"/>
                      <a:pt x="332" y="53"/>
                    </a:cubicBezTo>
                    <a:cubicBezTo>
                      <a:pt x="329" y="56"/>
                      <a:pt x="324" y="56"/>
                      <a:pt x="320" y="57"/>
                    </a:cubicBezTo>
                    <a:cubicBezTo>
                      <a:pt x="268" y="53"/>
                      <a:pt x="246" y="36"/>
                      <a:pt x="200" y="21"/>
                    </a:cubicBezTo>
                    <a:cubicBezTo>
                      <a:pt x="138" y="0"/>
                      <a:pt x="69" y="20"/>
                      <a:pt x="4" y="17"/>
                    </a:cubicBezTo>
                    <a:cubicBezTo>
                      <a:pt x="2" y="17"/>
                      <a:pt x="1" y="14"/>
                      <a:pt x="0" y="13"/>
                    </a:cubicBezTo>
                  </a:path>
                </a:pathLst>
              </a:custGeom>
              <a:noFill/>
              <a:ln w="57150" cmpd="sng">
                <a:solidFill>
                  <a:srgbClr val="FF0000"/>
                </a:solidFill>
                <a:round/>
                <a:headEnd/>
                <a:tailEnd/>
              </a:ln>
              <a:effectLst/>
              <a:extLst/>
            </p:spPr>
            <p:txBody>
              <a:bodyPr/>
              <a:lstStyle/>
              <a:p>
                <a:pPr>
                  <a:defRPr/>
                </a:pPr>
                <a:endParaRPr lang="en-US">
                  <a:cs typeface="+mn-cs"/>
                </a:endParaRPr>
              </a:p>
            </p:txBody>
          </p:sp>
          <p:sp>
            <p:nvSpPr>
              <p:cNvPr id="5146" name="Line 26"/>
              <p:cNvSpPr>
                <a:spLocks noChangeShapeType="1"/>
              </p:cNvSpPr>
              <p:nvPr/>
            </p:nvSpPr>
            <p:spPr bwMode="auto">
              <a:xfrm>
                <a:off x="4704" y="2832"/>
                <a:ext cx="0" cy="48"/>
              </a:xfrm>
              <a:prstGeom prst="line">
                <a:avLst/>
              </a:prstGeom>
              <a:noFill/>
              <a:ln w="57150">
                <a:solidFill>
                  <a:srgbClr val="FF0000"/>
                </a:solidFill>
                <a:round/>
                <a:headEnd/>
                <a:tailEnd/>
              </a:ln>
              <a:effectLst/>
              <a:extLst/>
            </p:spPr>
            <p:txBody>
              <a:bodyPr/>
              <a:lstStyle/>
              <a:p>
                <a:pPr>
                  <a:defRPr/>
                </a:pPr>
                <a:endParaRPr lang="en-US">
                  <a:cs typeface="+mn-cs"/>
                </a:endParaRPr>
              </a:p>
            </p:txBody>
          </p:sp>
          <p:sp>
            <p:nvSpPr>
              <p:cNvPr id="5147" name="Line 27"/>
              <p:cNvSpPr>
                <a:spLocks noChangeShapeType="1"/>
              </p:cNvSpPr>
              <p:nvPr/>
            </p:nvSpPr>
            <p:spPr bwMode="auto">
              <a:xfrm>
                <a:off x="4612" y="2896"/>
                <a:ext cx="96" cy="0"/>
              </a:xfrm>
              <a:prstGeom prst="line">
                <a:avLst/>
              </a:prstGeom>
              <a:noFill/>
              <a:ln w="57150">
                <a:solidFill>
                  <a:srgbClr val="FF0000"/>
                </a:solidFill>
                <a:round/>
                <a:headEnd/>
                <a:tailEnd/>
              </a:ln>
              <a:effectLst/>
              <a:extLst/>
            </p:spPr>
            <p:txBody>
              <a:bodyPr/>
              <a:lstStyle/>
              <a:p>
                <a:pPr>
                  <a:defRPr/>
                </a:pPr>
                <a:endParaRPr lang="en-US">
                  <a:cs typeface="+mn-cs"/>
                </a:endParaRPr>
              </a:p>
            </p:txBody>
          </p:sp>
          <p:sp>
            <p:nvSpPr>
              <p:cNvPr id="5149" name="Freeform 29"/>
              <p:cNvSpPr>
                <a:spLocks/>
              </p:cNvSpPr>
              <p:nvPr/>
            </p:nvSpPr>
            <p:spPr bwMode="auto">
              <a:xfrm>
                <a:off x="4428" y="1588"/>
                <a:ext cx="188" cy="1208"/>
              </a:xfrm>
              <a:custGeom>
                <a:avLst/>
                <a:gdLst>
                  <a:gd name="T0" fmla="*/ 0 w 188"/>
                  <a:gd name="T1" fmla="*/ 0 h 1208"/>
                  <a:gd name="T2" fmla="*/ 24 w 188"/>
                  <a:gd name="T3" fmla="*/ 392 h 1208"/>
                  <a:gd name="T4" fmla="*/ 28 w 188"/>
                  <a:gd name="T5" fmla="*/ 548 h 1208"/>
                  <a:gd name="T6" fmla="*/ 24 w 188"/>
                  <a:gd name="T7" fmla="*/ 560 h 1208"/>
                  <a:gd name="T8" fmla="*/ 36 w 188"/>
                  <a:gd name="T9" fmla="*/ 612 h 1208"/>
                  <a:gd name="T10" fmla="*/ 44 w 188"/>
                  <a:gd name="T11" fmla="*/ 716 h 1208"/>
                  <a:gd name="T12" fmla="*/ 56 w 188"/>
                  <a:gd name="T13" fmla="*/ 764 h 1208"/>
                  <a:gd name="T14" fmla="*/ 60 w 188"/>
                  <a:gd name="T15" fmla="*/ 804 h 1208"/>
                  <a:gd name="T16" fmla="*/ 68 w 188"/>
                  <a:gd name="T17" fmla="*/ 828 h 1208"/>
                  <a:gd name="T18" fmla="*/ 92 w 188"/>
                  <a:gd name="T19" fmla="*/ 964 h 1208"/>
                  <a:gd name="T20" fmla="*/ 100 w 188"/>
                  <a:gd name="T21" fmla="*/ 1040 h 1208"/>
                  <a:gd name="T22" fmla="*/ 116 w 188"/>
                  <a:gd name="T23" fmla="*/ 1076 h 1208"/>
                  <a:gd name="T24" fmla="*/ 164 w 188"/>
                  <a:gd name="T25" fmla="*/ 1160 h 1208"/>
                  <a:gd name="T26" fmla="*/ 168 w 188"/>
                  <a:gd name="T27" fmla="*/ 1180 h 1208"/>
                  <a:gd name="T28" fmla="*/ 188 w 188"/>
                  <a:gd name="T29" fmla="*/ 1208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8" h="1208">
                    <a:moveTo>
                      <a:pt x="0" y="0"/>
                    </a:moveTo>
                    <a:cubicBezTo>
                      <a:pt x="4" y="130"/>
                      <a:pt x="6" y="263"/>
                      <a:pt x="24" y="392"/>
                    </a:cubicBezTo>
                    <a:cubicBezTo>
                      <a:pt x="25" y="444"/>
                      <a:pt x="28" y="496"/>
                      <a:pt x="28" y="548"/>
                    </a:cubicBezTo>
                    <a:cubicBezTo>
                      <a:pt x="28" y="552"/>
                      <a:pt x="24" y="556"/>
                      <a:pt x="24" y="560"/>
                    </a:cubicBezTo>
                    <a:cubicBezTo>
                      <a:pt x="24" y="578"/>
                      <a:pt x="36" y="612"/>
                      <a:pt x="36" y="612"/>
                    </a:cubicBezTo>
                    <a:cubicBezTo>
                      <a:pt x="37" y="621"/>
                      <a:pt x="41" y="698"/>
                      <a:pt x="44" y="716"/>
                    </a:cubicBezTo>
                    <a:cubicBezTo>
                      <a:pt x="60" y="799"/>
                      <a:pt x="46" y="682"/>
                      <a:pt x="56" y="764"/>
                    </a:cubicBezTo>
                    <a:cubicBezTo>
                      <a:pt x="58" y="777"/>
                      <a:pt x="58" y="791"/>
                      <a:pt x="60" y="804"/>
                    </a:cubicBezTo>
                    <a:cubicBezTo>
                      <a:pt x="62" y="812"/>
                      <a:pt x="68" y="828"/>
                      <a:pt x="68" y="828"/>
                    </a:cubicBezTo>
                    <a:cubicBezTo>
                      <a:pt x="74" y="969"/>
                      <a:pt x="68" y="891"/>
                      <a:pt x="92" y="964"/>
                    </a:cubicBezTo>
                    <a:cubicBezTo>
                      <a:pt x="95" y="989"/>
                      <a:pt x="96" y="1015"/>
                      <a:pt x="100" y="1040"/>
                    </a:cubicBezTo>
                    <a:cubicBezTo>
                      <a:pt x="102" y="1053"/>
                      <a:pt x="112" y="1063"/>
                      <a:pt x="116" y="1076"/>
                    </a:cubicBezTo>
                    <a:cubicBezTo>
                      <a:pt x="120" y="1109"/>
                      <a:pt x="130" y="1149"/>
                      <a:pt x="164" y="1160"/>
                    </a:cubicBezTo>
                    <a:cubicBezTo>
                      <a:pt x="165" y="1167"/>
                      <a:pt x="165" y="1174"/>
                      <a:pt x="168" y="1180"/>
                    </a:cubicBezTo>
                    <a:cubicBezTo>
                      <a:pt x="175" y="1192"/>
                      <a:pt x="188" y="1190"/>
                      <a:pt x="188" y="1208"/>
                    </a:cubicBezTo>
                  </a:path>
                </a:pathLst>
              </a:custGeom>
              <a:noFill/>
              <a:ln w="57150" cmpd="sng">
                <a:solidFill>
                  <a:srgbClr val="FF0000"/>
                </a:solidFill>
                <a:round/>
                <a:headEnd/>
                <a:tailEnd/>
              </a:ln>
              <a:effectLst/>
              <a:extLst/>
            </p:spPr>
            <p:txBody>
              <a:bodyPr/>
              <a:lstStyle/>
              <a:p>
                <a:pPr>
                  <a:defRPr/>
                </a:pPr>
                <a:endParaRPr lang="en-US">
                  <a:cs typeface="+mn-cs"/>
                </a:endParaRPr>
              </a:p>
            </p:txBody>
          </p:sp>
          <p:sp>
            <p:nvSpPr>
              <p:cNvPr id="5150" name="Line 30"/>
              <p:cNvSpPr>
                <a:spLocks noChangeShapeType="1"/>
              </p:cNvSpPr>
              <p:nvPr/>
            </p:nvSpPr>
            <p:spPr bwMode="auto">
              <a:xfrm>
                <a:off x="4616" y="2788"/>
                <a:ext cx="0" cy="96"/>
              </a:xfrm>
              <a:prstGeom prst="line">
                <a:avLst/>
              </a:prstGeom>
              <a:noFill/>
              <a:ln w="57150">
                <a:solidFill>
                  <a:srgbClr val="FF0000"/>
                </a:solidFill>
                <a:round/>
                <a:headEnd/>
                <a:tailEnd/>
              </a:ln>
              <a:effectLst/>
              <a:extLst/>
            </p:spPr>
            <p:txBody>
              <a:bodyPr/>
              <a:lstStyle/>
              <a:p>
                <a:pPr>
                  <a:defRPr/>
                </a:pPr>
                <a:endParaRPr lang="en-US">
                  <a:cs typeface="+mn-cs"/>
                </a:endParaRPr>
              </a:p>
            </p:txBody>
          </p:sp>
        </p:grpSp>
        <p:sp>
          <p:nvSpPr>
            <p:cNvPr id="5153" name="Text Box 33"/>
            <p:cNvSpPr txBox="1">
              <a:spLocks noChangeArrowheads="1"/>
            </p:cNvSpPr>
            <p:nvPr/>
          </p:nvSpPr>
          <p:spPr bwMode="auto">
            <a:xfrm>
              <a:off x="4780" y="2496"/>
              <a:ext cx="500" cy="231"/>
            </a:xfrm>
            <a:prstGeom prst="rect">
              <a:avLst/>
            </a:prstGeom>
            <a:noFill/>
            <a:ln>
              <a:noFill/>
            </a:ln>
            <a:effectLst/>
            <a:extLst/>
          </p:spPr>
          <p:txBody>
            <a:bodyPr wrap="none">
              <a:spAutoFit/>
            </a:bodyPr>
            <a:lstStyle/>
            <a:p>
              <a:pPr>
                <a:defRPr/>
              </a:pPr>
              <a:r>
                <a:rPr lang="en-US">
                  <a:solidFill>
                    <a:srgbClr val="FF0000"/>
                  </a:solidFill>
                  <a:cs typeface="+mn-cs"/>
                </a:rPr>
                <a:t>cones</a:t>
              </a:r>
            </a:p>
          </p:txBody>
        </p:sp>
      </p:grpSp>
    </p:spTree>
    <p:extLst>
      <p:ext uri="{BB962C8B-B14F-4D97-AF65-F5344CB8AC3E}">
        <p14:creationId xmlns:p14="http://schemas.microsoft.com/office/powerpoint/2010/main" val="27136340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130"/>
                                        </p:tgtEl>
                                        <p:attrNameLst>
                                          <p:attrName>style.visibility</p:attrName>
                                        </p:attrNameLst>
                                      </p:cBhvr>
                                      <p:to>
                                        <p:strVal val="visible"/>
                                      </p:to>
                                    </p:set>
                                    <p:animEffect transition="in" filter="wipe(left)">
                                      <p:cBhvr>
                                        <p:cTn id="12" dur="1000"/>
                                        <p:tgtEl>
                                          <p:spTgt spid="513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9100" y="0"/>
            <a:ext cx="8288009" cy="6858000"/>
          </a:xfrm>
          <a:prstGeom prst="rect">
            <a:avLst/>
          </a:prstGeom>
        </p:spPr>
      </p:pic>
    </p:spTree>
    <p:extLst>
      <p:ext uri="{BB962C8B-B14F-4D97-AF65-F5344CB8AC3E}">
        <p14:creationId xmlns:p14="http://schemas.microsoft.com/office/powerpoint/2010/main" val="247085293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228600"/>
            <a:ext cx="7772400" cy="1143000"/>
          </a:xfrm>
        </p:spPr>
        <p:txBody>
          <a:bodyPr/>
          <a:lstStyle/>
          <a:p>
            <a:pPr eaLnBrk="1" hangingPunct="1"/>
            <a:r>
              <a:rPr lang="en-US" dirty="0">
                <a:latin typeface="Arial" charset="0"/>
                <a:ea typeface="ＭＳ Ｐゴシック" charset="0"/>
                <a:cs typeface="ＭＳ Ｐゴシック" charset="0"/>
              </a:rPr>
              <a:t>Why study eye movements?</a:t>
            </a:r>
            <a:endParaRPr lang="en-US" sz="3600" dirty="0">
              <a:latin typeface="Arial" charset="0"/>
              <a:ea typeface="ＭＳ Ｐゴシック" charset="0"/>
              <a:cs typeface="ＭＳ Ｐゴシック" charset="0"/>
            </a:endParaRPr>
          </a:p>
        </p:txBody>
      </p:sp>
      <p:sp>
        <p:nvSpPr>
          <p:cNvPr id="7171" name="Rectangle 3"/>
          <p:cNvSpPr>
            <a:spLocks noGrp="1" noChangeArrowheads="1"/>
          </p:cNvSpPr>
          <p:nvPr>
            <p:ph type="body" idx="1"/>
          </p:nvPr>
        </p:nvSpPr>
        <p:spPr>
          <a:xfrm>
            <a:off x="609600" y="1371600"/>
            <a:ext cx="7772400" cy="4114800"/>
          </a:xfrm>
        </p:spPr>
        <p:txBody>
          <a:bodyPr/>
          <a:lstStyle/>
          <a:p>
            <a:pPr eaLnBrk="1" hangingPunct="1">
              <a:defRPr/>
            </a:pPr>
            <a:r>
              <a:rPr lang="en-US" dirty="0" smtClean="0">
                <a:cs typeface="+mn-cs"/>
              </a:rPr>
              <a:t>To follow the observer</a:t>
            </a:r>
            <a:r>
              <a:rPr lang="ja-JP" altLang="en-US" dirty="0" smtClean="0">
                <a:cs typeface="+mn-cs"/>
              </a:rPr>
              <a:t>’</a:t>
            </a:r>
            <a:r>
              <a:rPr lang="en-US" dirty="0" smtClean="0">
                <a:cs typeface="+mn-cs"/>
              </a:rPr>
              <a:t>s path of attention.</a:t>
            </a:r>
          </a:p>
          <a:p>
            <a:pPr lvl="1" eaLnBrk="1" hangingPunct="1">
              <a:defRPr/>
            </a:pPr>
            <a:r>
              <a:rPr lang="en-US" dirty="0" smtClean="0"/>
              <a:t>What draws attention.</a:t>
            </a:r>
          </a:p>
          <a:p>
            <a:pPr lvl="1" eaLnBrk="1" hangingPunct="1">
              <a:defRPr/>
            </a:pPr>
            <a:r>
              <a:rPr lang="en-US" dirty="0" smtClean="0"/>
              <a:t>What was of interest to the observer.</a:t>
            </a:r>
          </a:p>
          <a:p>
            <a:pPr lvl="1" eaLnBrk="1" hangingPunct="1">
              <a:defRPr/>
            </a:pPr>
            <a:r>
              <a:rPr lang="en-US" dirty="0" smtClean="0"/>
              <a:t>How the observer perceived scene.</a:t>
            </a:r>
          </a:p>
        </p:txBody>
      </p:sp>
      <p:pic>
        <p:nvPicPr>
          <p:cNvPr id="17412" name="Picture 4" descr="duchowski_fig1_2"/>
          <p:cNvPicPr>
            <a:picLocks noChangeAspect="1" noChangeArrowheads="1"/>
          </p:cNvPicPr>
          <p:nvPr/>
        </p:nvPicPr>
        <p:blipFill>
          <a:blip r:embed="rId3">
            <a:extLst>
              <a:ext uri="{28A0092B-C50C-407E-A947-70E740481C1C}">
                <a14:useLocalDpi xmlns:a14="http://schemas.microsoft.com/office/drawing/2010/main" val="0"/>
              </a:ext>
            </a:extLst>
          </a:blip>
          <a:srcRect t="10959" b="62556"/>
          <a:stretch>
            <a:fillRect/>
          </a:stretch>
        </p:blipFill>
        <p:spPr bwMode="auto">
          <a:xfrm>
            <a:off x="990600" y="3886200"/>
            <a:ext cx="6705600" cy="287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5"/>
          <p:cNvSpPr txBox="1">
            <a:spLocks noChangeArrowheads="1"/>
          </p:cNvSpPr>
          <p:nvPr/>
        </p:nvSpPr>
        <p:spPr bwMode="auto">
          <a:xfrm>
            <a:off x="5751513" y="3870325"/>
            <a:ext cx="1792287" cy="396875"/>
          </a:xfrm>
          <a:prstGeom prst="rect">
            <a:avLst/>
          </a:prstGeom>
          <a:noFill/>
          <a:ln>
            <a:noFill/>
          </a:ln>
          <a:effectLst/>
          <a:extLst/>
        </p:spPr>
        <p:txBody>
          <a:bodyPr wrap="none">
            <a:spAutoFit/>
          </a:bodyPr>
          <a:lstStyle/>
          <a:p>
            <a:pPr>
              <a:defRPr/>
            </a:pPr>
            <a:r>
              <a:rPr lang="en-US" sz="2000">
                <a:cs typeface="+mn-cs"/>
              </a:rPr>
              <a:t>Yarbus (1967)</a:t>
            </a:r>
          </a:p>
        </p:txBody>
      </p:sp>
    </p:spTree>
    <p:extLst>
      <p:ext uri="{BB962C8B-B14F-4D97-AF65-F5344CB8AC3E}">
        <p14:creationId xmlns:p14="http://schemas.microsoft.com/office/powerpoint/2010/main" val="122021388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fontScale="90000"/>
          </a:bodyPr>
          <a:lstStyle/>
          <a:p>
            <a:pPr eaLnBrk="1" hangingPunct="1"/>
            <a:r>
              <a:rPr lang="en-US" sz="4000" dirty="0" smtClean="0">
                <a:latin typeface="Arial" charset="0"/>
                <a:ea typeface="ＭＳ Ｐゴシック" charset="0"/>
                <a:cs typeface="ＭＳ Ｐゴシック" charset="0"/>
              </a:rPr>
              <a:t>Eye movements (attention) depend on goals</a:t>
            </a:r>
            <a:r>
              <a:rPr lang="en-US" altLang="ja-JP" sz="4000" dirty="0" smtClean="0">
                <a:latin typeface="Arial" charset="0"/>
                <a:ea typeface="ＭＳ Ｐゴシック" charset="0"/>
                <a:cs typeface="ＭＳ Ｐゴシック" charset="0"/>
              </a:rPr>
              <a:t>.</a:t>
            </a:r>
            <a:endParaRPr lang="en-US" sz="4000" dirty="0">
              <a:latin typeface="Arial" charset="0"/>
              <a:ea typeface="ＭＳ Ｐゴシック" charset="0"/>
              <a:cs typeface="ＭＳ Ｐゴシック" charset="0"/>
            </a:endParaRPr>
          </a:p>
        </p:txBody>
      </p:sp>
      <p:sp>
        <p:nvSpPr>
          <p:cNvPr id="8195" name="Rectangle 3"/>
          <p:cNvSpPr>
            <a:spLocks noGrp="1" noChangeArrowheads="1"/>
          </p:cNvSpPr>
          <p:nvPr>
            <p:ph type="body" idx="1"/>
          </p:nvPr>
        </p:nvSpPr>
        <p:spPr/>
        <p:txBody>
          <a:bodyPr/>
          <a:lstStyle/>
          <a:p>
            <a:pPr lvl="1" eaLnBrk="1" hangingPunct="1">
              <a:buFontTx/>
              <a:buNone/>
            </a:pPr>
            <a:r>
              <a:rPr lang="en-US">
                <a:latin typeface="Arial" charset="0"/>
                <a:ea typeface="ＭＳ Ｐゴシック" charset="0"/>
              </a:rPr>
              <a:t> </a:t>
            </a:r>
          </a:p>
          <a:p>
            <a:pPr lvl="1" eaLnBrk="1" hangingPunct="1">
              <a:buFontTx/>
              <a:buNone/>
            </a:pPr>
            <a:r>
              <a:rPr lang="en-US">
                <a:latin typeface="Arial" charset="0"/>
                <a:ea typeface="ＭＳ Ｐゴシック" charset="0"/>
              </a:rPr>
              <a:t>Consider how your goals affect your eye movements…</a:t>
            </a:r>
          </a:p>
        </p:txBody>
      </p:sp>
    </p:spTree>
    <p:extLst>
      <p:ext uri="{BB962C8B-B14F-4D97-AF65-F5344CB8AC3E}">
        <p14:creationId xmlns:p14="http://schemas.microsoft.com/office/powerpoint/2010/main" val="20636169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143</TotalTime>
  <Words>760</Words>
  <Application>Microsoft Macintosh PowerPoint</Application>
  <PresentationFormat>On-screen Show (4:3)</PresentationFormat>
  <Paragraphs>101</Paragraphs>
  <Slides>38</Slides>
  <Notes>1</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Eye movements in reading</vt:lpstr>
      <vt:lpstr>What does it feel like when you read?</vt:lpstr>
      <vt:lpstr>Some examples</vt:lpstr>
      <vt:lpstr>Some examples</vt:lpstr>
      <vt:lpstr>Types of eye movements</vt:lpstr>
      <vt:lpstr>Why are there eye movements?</vt:lpstr>
      <vt:lpstr>PowerPoint Presentation</vt:lpstr>
      <vt:lpstr>Why study eye movements?</vt:lpstr>
      <vt:lpstr>Eye movements (attention) depend on goals.</vt:lpstr>
      <vt:lpstr>Repin’s Unexpected Visitor</vt:lpstr>
      <vt:lpstr>PowerPoint Presentation</vt:lpstr>
      <vt:lpstr>Important implication for what draws our attention:</vt:lpstr>
      <vt:lpstr>William James basically had it right.</vt:lpstr>
      <vt:lpstr>Under this view, a person is never a passive viewer…</vt:lpstr>
      <vt:lpstr>But…isn’t the primary goal of a perceiver to get a detailed representation of the scene as a whole?</vt:lpstr>
      <vt:lpstr>PowerPoint Presentation</vt:lpstr>
      <vt:lpstr>PowerPoint Presentation</vt:lpstr>
      <vt:lpstr>PowerPoint Presentation</vt:lpstr>
      <vt:lpstr>PowerPoint Presentation</vt:lpstr>
      <vt:lpstr>PowerPoint Presentation</vt:lpstr>
      <vt:lpstr>PowerPoint Presentation</vt:lpstr>
      <vt:lpstr>Final Internal Representation</vt:lpstr>
      <vt:lpstr>PowerPoint Presentation</vt:lpstr>
      <vt:lpstr>PowerPoint Presentation</vt:lpstr>
      <vt:lpstr>PowerPoint Presentation</vt:lpstr>
      <vt:lpstr>PowerPoint Presentation</vt:lpstr>
      <vt:lpstr>PowerPoint Presentation</vt:lpstr>
      <vt:lpstr>PowerPoint Presentation</vt:lpstr>
      <vt:lpstr>One interpretation of  ‘change blindness’</vt:lpstr>
      <vt:lpstr>Measuring Eye Movements</vt:lpstr>
      <vt:lpstr>Sclerel Eyetrackers</vt:lpstr>
      <vt:lpstr>Dual Purkinje Eyetrackers</vt:lpstr>
      <vt:lpstr>Video-based visor eye trackers</vt:lpstr>
      <vt:lpstr>Remote Eyetracker</vt:lpstr>
      <vt:lpstr>PowerPoint Presentation</vt:lpstr>
      <vt:lpstr>PowerPoint Presentation</vt:lpstr>
      <vt:lpstr>Eye-Movement Parameters </vt:lpstr>
      <vt:lpstr>Eye Movements and Word Recognition in Reading</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Tanenhaus</dc:creator>
  <cp:lastModifiedBy>Michael Tanenhaus</cp:lastModifiedBy>
  <cp:revision>12</cp:revision>
  <dcterms:created xsi:type="dcterms:W3CDTF">2018-02-14T09:57:24Z</dcterms:created>
  <dcterms:modified xsi:type="dcterms:W3CDTF">2018-02-14T12:20:35Z</dcterms:modified>
</cp:coreProperties>
</file>